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936" r:id="rId1"/>
  </p:sldMasterIdLst>
  <p:notesMasterIdLst>
    <p:notesMasterId r:id="rId13"/>
  </p:notesMasterIdLst>
  <p:sldIdLst>
    <p:sldId id="396" r:id="rId2"/>
    <p:sldId id="392" r:id="rId3"/>
    <p:sldId id="418" r:id="rId4"/>
    <p:sldId id="400" r:id="rId5"/>
    <p:sldId id="403" r:id="rId6"/>
    <p:sldId id="394" r:id="rId7"/>
    <p:sldId id="423" r:id="rId8"/>
    <p:sldId id="425" r:id="rId9"/>
    <p:sldId id="419" r:id="rId10"/>
    <p:sldId id="416" r:id="rId11"/>
    <p:sldId id="417" r:id="rId12"/>
  </p:sldIdLst>
  <p:sldSz cx="9906000" cy="6858000" type="A4"/>
  <p:notesSz cx="6797675" cy="9874250"/>
  <p:defaultTextStyle>
    <a:defPPr>
      <a:defRPr lang="ru-RU"/>
    </a:defPPr>
    <a:lvl1pPr algn="l" defTabSz="582613" rtl="0" fontAlgn="base">
      <a:spcBef>
        <a:spcPct val="0"/>
      </a:spcBef>
      <a:spcAft>
        <a:spcPct val="0"/>
      </a:spcAft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1pPr>
    <a:lvl2pPr marL="341313" indent="112713" algn="l" defTabSz="582613" rtl="0" fontAlgn="base">
      <a:spcBef>
        <a:spcPct val="0"/>
      </a:spcBef>
      <a:spcAft>
        <a:spcPct val="0"/>
      </a:spcAft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2pPr>
    <a:lvl3pPr marL="684213" indent="227013" algn="l" defTabSz="582613" rtl="0" fontAlgn="base">
      <a:spcBef>
        <a:spcPct val="0"/>
      </a:spcBef>
      <a:spcAft>
        <a:spcPct val="0"/>
      </a:spcAft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3pPr>
    <a:lvl4pPr marL="1027113" indent="341313" algn="l" defTabSz="582613" rtl="0" fontAlgn="base">
      <a:spcBef>
        <a:spcPct val="0"/>
      </a:spcBef>
      <a:spcAft>
        <a:spcPct val="0"/>
      </a:spcAft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4pPr>
    <a:lvl5pPr marL="1370013" indent="455613" algn="l" defTabSz="582613" rtl="0" fontAlgn="base">
      <a:spcBef>
        <a:spcPct val="0"/>
      </a:spcBef>
      <a:spcAft>
        <a:spcPct val="0"/>
      </a:spcAft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5pPr>
    <a:lvl6pPr marL="2286000" algn="l" defTabSz="914400" rtl="0" eaLnBrk="1" latinLnBrk="0" hangingPunct="1"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6pPr>
    <a:lvl7pPr marL="2743200" algn="l" defTabSz="914400" rtl="0" eaLnBrk="1" latinLnBrk="0" hangingPunct="1"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7pPr>
    <a:lvl8pPr marL="3200400" algn="l" defTabSz="914400" rtl="0" eaLnBrk="1" latinLnBrk="0" hangingPunct="1"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8pPr>
    <a:lvl9pPr marL="3657600" algn="l" defTabSz="914400" rtl="0" eaLnBrk="1" latinLnBrk="0" hangingPunct="1"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CC"/>
    <a:srgbClr val="F6FC04"/>
    <a:srgbClr val="FCD904"/>
    <a:srgbClr val="062FFA"/>
    <a:srgbClr val="0CAC04"/>
    <a:srgbClr val="FFFF00"/>
    <a:srgbClr val="F4E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28" autoAdjust="0"/>
  </p:normalViewPr>
  <p:slideViewPr>
    <p:cSldViewPr>
      <p:cViewPr varScale="1">
        <p:scale>
          <a:sx n="110" d="100"/>
          <a:sy n="110" d="100"/>
        </p:scale>
        <p:origin x="-1356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84D-4F2B-AFBF-6A0B3C94D067}"/>
              </c:ext>
            </c:extLst>
          </c:dPt>
          <c:dPt>
            <c:idx val="1"/>
            <c:invertIfNegative val="0"/>
            <c:bubble3D val="0"/>
            <c:spPr>
              <a:solidFill>
                <a:srgbClr val="0066CC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84D-4F2B-AFBF-6A0B3C94D067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84D-4F2B-AFBF-6A0B3C94D067}"/>
              </c:ext>
            </c:extLst>
          </c:dPt>
          <c:dPt>
            <c:idx val="3"/>
            <c:invertIfNegative val="0"/>
            <c:bubble3D val="0"/>
            <c:spPr>
              <a:solidFill>
                <a:srgbClr val="0066CC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84D-4F2B-AFBF-6A0B3C94D067}"/>
              </c:ext>
            </c:extLst>
          </c:dPt>
          <c:dLbls>
            <c:dLbl>
              <c:idx val="0"/>
              <c:layout>
                <c:manualLayout>
                  <c:x val="2.8822932361637341E-2"/>
                  <c:y val="-5.2596975673898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84D-4F2B-AFBF-6A0B3C94D067}"/>
                </c:ext>
              </c:extLst>
            </c:dLbl>
            <c:dLbl>
              <c:idx val="1"/>
              <c:layout>
                <c:manualLayout>
                  <c:x val="1.7614091273018415E-2"/>
                  <c:y val="-3.1558392479046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84D-4F2B-AFBF-6A0B3C94D067}"/>
                </c:ext>
              </c:extLst>
            </c:dLbl>
            <c:dLbl>
              <c:idx val="2"/>
              <c:layout>
                <c:manualLayout>
                  <c:x val="3.2025620496397178E-2"/>
                  <c:y val="-4.7337278106508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84D-4F2B-AFBF-6A0B3C94D067}"/>
                </c:ext>
              </c:extLst>
            </c:dLbl>
            <c:dLbl>
              <c:idx val="3"/>
              <c:layout>
                <c:manualLayout>
                  <c:x val="4.1633306645316254E-2"/>
                  <c:y val="-3.6817882971729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84D-4F2B-AFBF-6A0B3C94D067}"/>
                </c:ext>
              </c:extLst>
            </c:dLbl>
            <c:dLbl>
              <c:idx val="4"/>
              <c:layout>
                <c:manualLayout>
                  <c:x val="1.6012810248198558E-3"/>
                  <c:y val="-4.2077580539119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84D-4F2B-AFBF-6A0B3C94D067}"/>
                </c:ext>
              </c:extLst>
            </c:dLbl>
            <c:dLbl>
              <c:idx val="5"/>
              <c:layout>
                <c:manualLayout>
                  <c:x val="-4.8038430744595673E-3"/>
                  <c:y val="5.7856673241288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84D-4F2B-AFBF-6A0B3C94D067}"/>
                </c:ext>
              </c:extLst>
            </c:dLbl>
            <c:dLbl>
              <c:idx val="6"/>
              <c:layout>
                <c:manualLayout>
                  <c:x val="-4.8038430744595673E-3"/>
                  <c:y val="6.8376068376068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84D-4F2B-AFBF-6A0B3C94D067}"/>
                </c:ext>
              </c:extLst>
            </c:dLbl>
            <c:dLbl>
              <c:idx val="7"/>
              <c:layout>
                <c:manualLayout>
                  <c:x val="-4.8038430744595673E-3"/>
                  <c:y val="7.8895463510848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84D-4F2B-AFBF-6A0B3C94D067}"/>
                </c:ext>
              </c:extLst>
            </c:dLbl>
            <c:dLbl>
              <c:idx val="8"/>
              <c:layout>
                <c:manualLayout>
                  <c:x val="-1.4411529223378704E-2"/>
                  <c:y val="6.5746219592373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84D-4F2B-AFBF-6A0B3C94D067}"/>
                </c:ext>
              </c:extLst>
            </c:dLbl>
            <c:dLbl>
              <c:idx val="9"/>
              <c:layout>
                <c:manualLayout>
                  <c:x val="-4.8038430744595673E-3"/>
                  <c:y val="4.9967126890203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84D-4F2B-AFBF-6A0B3C94D067}"/>
                </c:ext>
              </c:extLst>
            </c:dLbl>
            <c:dLbl>
              <c:idx val="10"/>
              <c:layout>
                <c:manualLayout>
                  <c:x val="-1.4411529223378704E-2"/>
                  <c:y val="3.9447731755424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84D-4F2B-AFBF-6A0B3C94D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m/d/yyyy</c:formatCode>
                <c:ptCount val="4"/>
                <c:pt idx="0">
                  <c:v>43466</c:v>
                </c:pt>
                <c:pt idx="1">
                  <c:v>43831</c:v>
                </c:pt>
                <c:pt idx="2">
                  <c:v>44197</c:v>
                </c:pt>
                <c:pt idx="3">
                  <c:v>44562</c:v>
                </c:pt>
              </c:numCache>
            </c:numRef>
          </c:cat>
          <c:val>
            <c:numRef>
              <c:f>Лист1!$B$2:$B$5</c:f>
              <c:numCache>
                <c:formatCode>0%</c:formatCode>
                <c:ptCount val="4"/>
                <c:pt idx="0">
                  <c:v>0.85</c:v>
                </c:pt>
                <c:pt idx="1">
                  <c:v>0.85</c:v>
                </c:pt>
                <c:pt idx="2">
                  <c:v>0.85</c:v>
                </c:pt>
                <c:pt idx="3">
                  <c:v>0.96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084D-4F2B-AFBF-6A0B3C94D0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8353920"/>
        <c:axId val="58321152"/>
        <c:axId val="54081728"/>
      </c:bar3DChart>
      <c:dateAx>
        <c:axId val="5835392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58321152"/>
        <c:crosses val="autoZero"/>
        <c:auto val="1"/>
        <c:lblOffset val="100"/>
        <c:baseTimeUnit val="years"/>
      </c:dateAx>
      <c:valAx>
        <c:axId val="58321152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58353920"/>
        <c:crosses val="autoZero"/>
        <c:crossBetween val="between"/>
      </c:valAx>
      <c:serAx>
        <c:axId val="54081728"/>
        <c:scaling>
          <c:orientation val="minMax"/>
        </c:scaling>
        <c:delete val="1"/>
        <c:axPos val="b"/>
        <c:majorTickMark val="out"/>
        <c:minorTickMark val="none"/>
        <c:tickLblPos val="nextTo"/>
        <c:crossAx val="58321152"/>
        <c:crosses val="autoZero"/>
      </c:ser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162DDC-40F8-4711-88A6-E212464264A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A221AC-E71E-4776-904E-4C41E453432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>
              <a:latin typeface="+mn-lt"/>
            </a:rPr>
            <a:t>Каждый </a:t>
          </a:r>
          <a:r>
            <a:rPr lang="ru-RU" b="1" dirty="0" smtClean="0">
              <a:solidFill>
                <a:srgbClr val="FF0000"/>
              </a:solidFill>
              <a:latin typeface="+mn-lt"/>
            </a:rPr>
            <a:t>ОБЯЗАН </a:t>
          </a:r>
          <a:r>
            <a:rPr lang="ru-RU" dirty="0" smtClean="0">
              <a:latin typeface="+mn-lt"/>
            </a:rPr>
            <a:t>платить законно установленные налоги и сборы.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ru-RU" dirty="0" smtClean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>
              <a:latin typeface="+mn-lt"/>
            </a:rPr>
            <a:t> Законы, устанавливающие новые налоги или ухудшающие положение налогоплательщиков, обратной силы не имеют.</a:t>
          </a:r>
          <a:endParaRPr lang="ru-RU" dirty="0">
            <a:latin typeface="+mn-lt"/>
          </a:endParaRPr>
        </a:p>
      </dgm:t>
    </dgm:pt>
    <dgm:pt modelId="{6F0800A9-4F60-49B7-AB5B-DAAA6FB8A44B}" type="parTrans" cxnId="{FDF78806-D73B-49CC-B90B-0082973D9498}">
      <dgm:prSet/>
      <dgm:spPr/>
      <dgm:t>
        <a:bodyPr/>
        <a:lstStyle/>
        <a:p>
          <a:endParaRPr lang="ru-RU"/>
        </a:p>
      </dgm:t>
    </dgm:pt>
    <dgm:pt modelId="{8A48CD10-F2C6-4D11-98A7-91C8EE56DDCD}" type="sibTrans" cxnId="{FDF78806-D73B-49CC-B90B-0082973D9498}">
      <dgm:prSet/>
      <dgm:spPr/>
      <dgm:t>
        <a:bodyPr/>
        <a:lstStyle/>
        <a:p>
          <a:endParaRPr lang="ru-RU"/>
        </a:p>
      </dgm:t>
    </dgm:pt>
    <dgm:pt modelId="{97325DAE-FD78-4800-99EF-BC634FCBD04F}" type="pres">
      <dgm:prSet presAssocID="{A0162DDC-40F8-4711-88A6-E212464264A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0B2634-2BBD-496D-B596-1B4713ACB4F5}" type="pres">
      <dgm:prSet presAssocID="{A0162DDC-40F8-4711-88A6-E212464264AD}" presName="dummyMaxCanvas" presStyleCnt="0">
        <dgm:presLayoutVars/>
      </dgm:prSet>
      <dgm:spPr/>
    </dgm:pt>
    <dgm:pt modelId="{16C6F01E-29DD-4093-B677-A4779F44597A}" type="pres">
      <dgm:prSet presAssocID="{A0162DDC-40F8-4711-88A6-E212464264AD}" presName="OneNode_1" presStyleLbl="node1" presStyleIdx="0" presStyleCnt="1" custScaleY="132712" custLinFactNeighborY="-1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B20201-818C-4825-9719-452512D7BA64}" type="presOf" srcId="{38A221AC-E71E-4776-904E-4C41E4534323}" destId="{16C6F01E-29DD-4093-B677-A4779F44597A}" srcOrd="0" destOrd="0" presId="urn:microsoft.com/office/officeart/2005/8/layout/vProcess5"/>
    <dgm:cxn modelId="{47BA8784-017D-4215-8B4D-E665BF6B09D7}" type="presOf" srcId="{A0162DDC-40F8-4711-88A6-E212464264AD}" destId="{97325DAE-FD78-4800-99EF-BC634FCBD04F}" srcOrd="0" destOrd="0" presId="urn:microsoft.com/office/officeart/2005/8/layout/vProcess5"/>
    <dgm:cxn modelId="{FDF78806-D73B-49CC-B90B-0082973D9498}" srcId="{A0162DDC-40F8-4711-88A6-E212464264AD}" destId="{38A221AC-E71E-4776-904E-4C41E4534323}" srcOrd="0" destOrd="0" parTransId="{6F0800A9-4F60-49B7-AB5B-DAAA6FB8A44B}" sibTransId="{8A48CD10-F2C6-4D11-98A7-91C8EE56DDCD}"/>
    <dgm:cxn modelId="{140C80B3-9821-4960-B3AA-C59F7C7DA54F}" type="presParOf" srcId="{97325DAE-FD78-4800-99EF-BC634FCBD04F}" destId="{C90B2634-2BBD-496D-B596-1B4713ACB4F5}" srcOrd="0" destOrd="0" presId="urn:microsoft.com/office/officeart/2005/8/layout/vProcess5"/>
    <dgm:cxn modelId="{2434D0A6-1E3A-4FF5-AEFC-08CBFC5D80BE}" type="presParOf" srcId="{97325DAE-FD78-4800-99EF-BC634FCBD04F}" destId="{16C6F01E-29DD-4093-B677-A4779F44597A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162DDC-40F8-4711-88A6-E212464264A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A221AC-E71E-4776-904E-4C41E453432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3600" dirty="0" smtClean="0">
              <a:latin typeface="+mn-lt"/>
            </a:rPr>
            <a:t>Налог это плата за общественные блага, которые граждане хотят получить от государства</a:t>
          </a:r>
          <a:r>
            <a:rPr lang="ru-RU" sz="4400" dirty="0" smtClean="0">
              <a:latin typeface="+mn-lt"/>
            </a:rPr>
            <a:t>.</a:t>
          </a:r>
          <a:endParaRPr lang="ru-RU" sz="4400" dirty="0">
            <a:latin typeface="+mn-lt"/>
          </a:endParaRPr>
        </a:p>
      </dgm:t>
    </dgm:pt>
    <dgm:pt modelId="{6F0800A9-4F60-49B7-AB5B-DAAA6FB8A44B}" type="parTrans" cxnId="{FDF78806-D73B-49CC-B90B-0082973D9498}">
      <dgm:prSet/>
      <dgm:spPr/>
      <dgm:t>
        <a:bodyPr/>
        <a:lstStyle/>
        <a:p>
          <a:endParaRPr lang="ru-RU"/>
        </a:p>
      </dgm:t>
    </dgm:pt>
    <dgm:pt modelId="{8A48CD10-F2C6-4D11-98A7-91C8EE56DDCD}" type="sibTrans" cxnId="{FDF78806-D73B-49CC-B90B-0082973D9498}">
      <dgm:prSet/>
      <dgm:spPr/>
      <dgm:t>
        <a:bodyPr/>
        <a:lstStyle/>
        <a:p>
          <a:endParaRPr lang="ru-RU"/>
        </a:p>
      </dgm:t>
    </dgm:pt>
    <dgm:pt modelId="{97325DAE-FD78-4800-99EF-BC634FCBD04F}" type="pres">
      <dgm:prSet presAssocID="{A0162DDC-40F8-4711-88A6-E212464264A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0B2634-2BBD-496D-B596-1B4713ACB4F5}" type="pres">
      <dgm:prSet presAssocID="{A0162DDC-40F8-4711-88A6-E212464264AD}" presName="dummyMaxCanvas" presStyleCnt="0">
        <dgm:presLayoutVars/>
      </dgm:prSet>
      <dgm:spPr/>
    </dgm:pt>
    <dgm:pt modelId="{16C6F01E-29DD-4093-B677-A4779F44597A}" type="pres">
      <dgm:prSet presAssocID="{A0162DDC-40F8-4711-88A6-E212464264AD}" presName="OneNode_1" presStyleLbl="node1" presStyleIdx="0" presStyleCnt="1" custScaleY="132712" custLinFactNeighborY="-1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D867B9-2393-47CA-BAD1-C8BFC0365F03}" type="presOf" srcId="{38A221AC-E71E-4776-904E-4C41E4534323}" destId="{16C6F01E-29DD-4093-B677-A4779F44597A}" srcOrd="0" destOrd="0" presId="urn:microsoft.com/office/officeart/2005/8/layout/vProcess5"/>
    <dgm:cxn modelId="{13E4CE0A-0FEE-461D-88ED-4D5269A087C3}" type="presOf" srcId="{A0162DDC-40F8-4711-88A6-E212464264AD}" destId="{97325DAE-FD78-4800-99EF-BC634FCBD04F}" srcOrd="0" destOrd="0" presId="urn:microsoft.com/office/officeart/2005/8/layout/vProcess5"/>
    <dgm:cxn modelId="{FDF78806-D73B-49CC-B90B-0082973D9498}" srcId="{A0162DDC-40F8-4711-88A6-E212464264AD}" destId="{38A221AC-E71E-4776-904E-4C41E4534323}" srcOrd="0" destOrd="0" parTransId="{6F0800A9-4F60-49B7-AB5B-DAAA6FB8A44B}" sibTransId="{8A48CD10-F2C6-4D11-98A7-91C8EE56DDCD}"/>
    <dgm:cxn modelId="{A2738093-F0D2-44D9-8C78-1A445321E344}" type="presParOf" srcId="{97325DAE-FD78-4800-99EF-BC634FCBD04F}" destId="{C90B2634-2BBD-496D-B596-1B4713ACB4F5}" srcOrd="0" destOrd="0" presId="urn:microsoft.com/office/officeart/2005/8/layout/vProcess5"/>
    <dgm:cxn modelId="{AD8EE3F9-2152-4A8D-8271-ECA52D495A31}" type="presParOf" srcId="{97325DAE-FD78-4800-99EF-BC634FCBD04F}" destId="{16C6F01E-29DD-4093-B677-A4779F44597A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9A8876-3D57-4A60-BB95-7EE3D29A9661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A1DA8E-97E8-42FA-B3FB-98CBA2915002}">
      <dgm:prSet phldrT="[Текст]"/>
      <dgm:spPr/>
      <dgm:t>
        <a:bodyPr/>
        <a:lstStyle/>
        <a:p>
          <a:r>
            <a:rPr lang="ru-RU" b="1" dirty="0" smtClean="0"/>
            <a:t>Доход в порядке дарения</a:t>
          </a:r>
          <a:endParaRPr lang="ru-RU" b="1" dirty="0"/>
        </a:p>
      </dgm:t>
    </dgm:pt>
    <dgm:pt modelId="{D14AA482-D2A4-4DA2-8E19-15D3D9712643}" type="parTrans" cxnId="{F63899DE-5CAA-42BE-B509-A1B192882477}">
      <dgm:prSet/>
      <dgm:spPr/>
      <dgm:t>
        <a:bodyPr/>
        <a:lstStyle/>
        <a:p>
          <a:endParaRPr lang="ru-RU"/>
        </a:p>
      </dgm:t>
    </dgm:pt>
    <dgm:pt modelId="{A1E7D03A-A8DD-4C36-B982-2CBA4D974D62}" type="sibTrans" cxnId="{F63899DE-5CAA-42BE-B509-A1B192882477}">
      <dgm:prSet/>
      <dgm:spPr/>
      <dgm:t>
        <a:bodyPr/>
        <a:lstStyle/>
        <a:p>
          <a:endParaRPr lang="ru-RU"/>
        </a:p>
      </dgm:t>
    </dgm:pt>
    <dgm:pt modelId="{EE557977-15B3-4710-B73A-9AACA36AAB10}">
      <dgm:prSet phldrT="[Текст]"/>
      <dgm:spPr/>
      <dgm:t>
        <a:bodyPr/>
        <a:lstStyle/>
        <a:p>
          <a:r>
            <a:rPr lang="ru-RU" b="1" dirty="0" smtClean="0"/>
            <a:t>Доход от сдачи имущества в аренду</a:t>
          </a:r>
          <a:endParaRPr lang="ru-RU" b="1" dirty="0"/>
        </a:p>
      </dgm:t>
    </dgm:pt>
    <dgm:pt modelId="{D31B3B49-5EC3-44FD-B488-C961B6A8B930}" type="parTrans" cxnId="{AE81DB57-C87B-4547-BFFA-2F36AA921C3F}">
      <dgm:prSet/>
      <dgm:spPr/>
      <dgm:t>
        <a:bodyPr/>
        <a:lstStyle/>
        <a:p>
          <a:endParaRPr lang="ru-RU"/>
        </a:p>
      </dgm:t>
    </dgm:pt>
    <dgm:pt modelId="{F519E7D9-A722-45D0-8774-E255416C9664}" type="sibTrans" cxnId="{AE81DB57-C87B-4547-BFFA-2F36AA921C3F}">
      <dgm:prSet/>
      <dgm:spPr/>
      <dgm:t>
        <a:bodyPr/>
        <a:lstStyle/>
        <a:p>
          <a:endParaRPr lang="ru-RU"/>
        </a:p>
      </dgm:t>
    </dgm:pt>
    <dgm:pt modelId="{C83D345F-277D-43B8-97F5-C8123C57F957}">
      <dgm:prSet phldrT="[Текст]"/>
      <dgm:spPr/>
      <dgm:t>
        <a:bodyPr/>
        <a:lstStyle/>
        <a:p>
          <a:r>
            <a:rPr lang="ru-RU" b="1" dirty="0" smtClean="0"/>
            <a:t>Доход от операций с ценными бумагами</a:t>
          </a:r>
          <a:endParaRPr lang="ru-RU" b="1" dirty="0"/>
        </a:p>
      </dgm:t>
    </dgm:pt>
    <dgm:pt modelId="{83480E12-0704-471A-B45E-4B74BB918157}" type="parTrans" cxnId="{D2F26611-5931-431D-9BCE-15C06BED1CA5}">
      <dgm:prSet/>
      <dgm:spPr/>
      <dgm:t>
        <a:bodyPr/>
        <a:lstStyle/>
        <a:p>
          <a:endParaRPr lang="ru-RU"/>
        </a:p>
      </dgm:t>
    </dgm:pt>
    <dgm:pt modelId="{F6D520B3-43E1-488C-B450-F20B5D904805}" type="sibTrans" cxnId="{D2F26611-5931-431D-9BCE-15C06BED1CA5}">
      <dgm:prSet/>
      <dgm:spPr/>
      <dgm:t>
        <a:bodyPr/>
        <a:lstStyle/>
        <a:p>
          <a:endParaRPr lang="ru-RU"/>
        </a:p>
      </dgm:t>
    </dgm:pt>
    <dgm:pt modelId="{E7A7DAA5-BC1C-4B0D-A5C8-D431A0288E5E}">
      <dgm:prSet phldrT="[Текст]"/>
      <dgm:spPr/>
      <dgm:t>
        <a:bodyPr/>
        <a:lstStyle/>
        <a:p>
          <a:r>
            <a:rPr lang="ru-RU" b="1" dirty="0" smtClean="0"/>
            <a:t>Доходы от продажи иного имущества</a:t>
          </a:r>
          <a:endParaRPr lang="ru-RU" b="1" dirty="0"/>
        </a:p>
      </dgm:t>
    </dgm:pt>
    <dgm:pt modelId="{3D308499-BC3F-45C9-A172-C8BE9ADC4A8E}" type="parTrans" cxnId="{E931E48C-F6DB-4059-971D-BD3E4DB3EF0D}">
      <dgm:prSet/>
      <dgm:spPr/>
      <dgm:t>
        <a:bodyPr/>
        <a:lstStyle/>
        <a:p>
          <a:endParaRPr lang="ru-RU"/>
        </a:p>
      </dgm:t>
    </dgm:pt>
    <dgm:pt modelId="{ED9FF4DA-E2B8-4B35-9398-95B5EDE54E75}" type="sibTrans" cxnId="{E931E48C-F6DB-4059-971D-BD3E4DB3EF0D}">
      <dgm:prSet/>
      <dgm:spPr/>
      <dgm:t>
        <a:bodyPr/>
        <a:lstStyle/>
        <a:p>
          <a:endParaRPr lang="ru-RU"/>
        </a:p>
      </dgm:t>
    </dgm:pt>
    <dgm:pt modelId="{014A87F7-3566-42EB-B3AA-B57EF4C14112}">
      <dgm:prSet phldrT="[Текст]"/>
      <dgm:spPr/>
      <dgm:t>
        <a:bodyPr/>
        <a:lstStyle/>
        <a:p>
          <a:r>
            <a:rPr lang="ru-RU" b="1" dirty="0" smtClean="0"/>
            <a:t>Доходы от продажи недвижимого имущества</a:t>
          </a:r>
          <a:endParaRPr lang="ru-RU" b="1" dirty="0"/>
        </a:p>
      </dgm:t>
    </dgm:pt>
    <dgm:pt modelId="{1363E8B4-EA5D-4771-AD5B-8E31A7EB4C9E}" type="parTrans" cxnId="{99AABAA5-0640-4DAE-AC76-27873A3424AC}">
      <dgm:prSet/>
      <dgm:spPr/>
      <dgm:t>
        <a:bodyPr/>
        <a:lstStyle/>
        <a:p>
          <a:endParaRPr lang="ru-RU"/>
        </a:p>
      </dgm:t>
    </dgm:pt>
    <dgm:pt modelId="{36C07B2C-46C8-4ABC-8C9D-980A7807E042}" type="sibTrans" cxnId="{99AABAA5-0640-4DAE-AC76-27873A3424AC}">
      <dgm:prSet/>
      <dgm:spPr/>
      <dgm:t>
        <a:bodyPr/>
        <a:lstStyle/>
        <a:p>
          <a:endParaRPr lang="ru-RU"/>
        </a:p>
      </dgm:t>
    </dgm:pt>
    <dgm:pt modelId="{C53495DA-54B1-4A74-93AF-7F23EB35908A}" type="pres">
      <dgm:prSet presAssocID="{C59A8876-3D57-4A60-BB95-7EE3D29A966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AEC1E71-C09E-4F51-89B4-08228EB5B4B5}" type="pres">
      <dgm:prSet presAssocID="{C59A8876-3D57-4A60-BB95-7EE3D29A9661}" presName="pyramid" presStyleLbl="node1" presStyleIdx="0" presStyleCnt="1" custLinFactNeighborX="7207" custLinFactNeighborY="-12450"/>
      <dgm:spPr>
        <a:pattFill prst="horzBrick">
          <a:fgClr>
            <a:schemeClr val="accent1">
              <a:lumMod val="60000"/>
              <a:lumOff val="40000"/>
            </a:schemeClr>
          </a:fgClr>
          <a:bgClr>
            <a:schemeClr val="accent2">
              <a:lumMod val="50000"/>
            </a:schemeClr>
          </a:bgClr>
        </a:pattFill>
      </dgm:spPr>
    </dgm:pt>
    <dgm:pt modelId="{075240D2-62F2-49EC-8F0A-FC79FBCDAD1C}" type="pres">
      <dgm:prSet presAssocID="{C59A8876-3D57-4A60-BB95-7EE3D29A9661}" presName="theList" presStyleCnt="0"/>
      <dgm:spPr/>
    </dgm:pt>
    <dgm:pt modelId="{836AEBDB-D9DA-4056-8841-9609ACBB2294}" type="pres">
      <dgm:prSet presAssocID="{E2A1DA8E-97E8-42FA-B3FB-98CBA2915002}" presName="aNode" presStyleLbl="fgAcc1" presStyleIdx="0" presStyleCnt="5" custLinFactY="-1093" custLinFactNeighborX="-1608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8DD061-BA78-41F0-A51D-ED13D657F40B}" type="pres">
      <dgm:prSet presAssocID="{E2A1DA8E-97E8-42FA-B3FB-98CBA2915002}" presName="aSpace" presStyleCnt="0"/>
      <dgm:spPr/>
    </dgm:pt>
    <dgm:pt modelId="{2F71DE2A-19AA-4F4C-B1D8-C8B992BD461F}" type="pres">
      <dgm:prSet presAssocID="{EE557977-15B3-4710-B73A-9AACA36AAB10}" presName="aNode" presStyleLbl="fgAcc1" presStyleIdx="1" presStyleCnt="5" custLinFactNeighborX="-53365" custLinFactNeighborY="639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6DFCE6-FB5A-419B-A90E-2E926B1D9FFB}" type="pres">
      <dgm:prSet presAssocID="{EE557977-15B3-4710-B73A-9AACA36AAB10}" presName="aSpace" presStyleCnt="0"/>
      <dgm:spPr/>
    </dgm:pt>
    <dgm:pt modelId="{34DF33BA-A5D5-4BEA-9480-6580312D42BD}" type="pres">
      <dgm:prSet presAssocID="{C83D345F-277D-43B8-97F5-C8123C57F957}" presName="aNode" presStyleLbl="fgAcc1" presStyleIdx="2" presStyleCnt="5" custLinFactY="14414" custLinFactNeighborX="-2022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D6F252-8B99-40F6-B463-A9679530635F}" type="pres">
      <dgm:prSet presAssocID="{C83D345F-277D-43B8-97F5-C8123C57F957}" presName="aSpace" presStyleCnt="0"/>
      <dgm:spPr/>
    </dgm:pt>
    <dgm:pt modelId="{354D16D8-65DA-4B03-8E28-76B6FA604F8B}" type="pres">
      <dgm:prSet presAssocID="{E7A7DAA5-BC1C-4B0D-A5C8-D431A0288E5E}" presName="aNode" presStyleLbl="fgAcc1" presStyleIdx="3" presStyleCnt="5" custLinFactY="34047" custLinFactNeighborX="-5129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00DA18-BFD4-4721-A643-CAC62B94D16E}" type="pres">
      <dgm:prSet presAssocID="{E7A7DAA5-BC1C-4B0D-A5C8-D431A0288E5E}" presName="aSpace" presStyleCnt="0"/>
      <dgm:spPr/>
    </dgm:pt>
    <dgm:pt modelId="{3D6A9F3B-FB7D-40D6-98F4-9ED1FC80F684}" type="pres">
      <dgm:prSet presAssocID="{014A87F7-3566-42EB-B3AA-B57EF4C14112}" presName="aNode" presStyleLbl="fgAcc1" presStyleIdx="4" presStyleCnt="5" custLinFactY="44633" custLinFactNeighborX="-2229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F25CA9-9829-456F-97AB-B906D3C9CB34}" type="pres">
      <dgm:prSet presAssocID="{014A87F7-3566-42EB-B3AA-B57EF4C14112}" presName="aSpace" presStyleCnt="0"/>
      <dgm:spPr/>
    </dgm:pt>
  </dgm:ptLst>
  <dgm:cxnLst>
    <dgm:cxn modelId="{17B35443-C0AF-4E6D-8FF2-E1B86C409141}" type="presOf" srcId="{E7A7DAA5-BC1C-4B0D-A5C8-D431A0288E5E}" destId="{354D16D8-65DA-4B03-8E28-76B6FA604F8B}" srcOrd="0" destOrd="0" presId="urn:microsoft.com/office/officeart/2005/8/layout/pyramid2"/>
    <dgm:cxn modelId="{9584ED64-72DB-4568-958A-3C52DB72E9C2}" type="presOf" srcId="{014A87F7-3566-42EB-B3AA-B57EF4C14112}" destId="{3D6A9F3B-FB7D-40D6-98F4-9ED1FC80F684}" srcOrd="0" destOrd="0" presId="urn:microsoft.com/office/officeart/2005/8/layout/pyramid2"/>
    <dgm:cxn modelId="{F63899DE-5CAA-42BE-B509-A1B192882477}" srcId="{C59A8876-3D57-4A60-BB95-7EE3D29A9661}" destId="{E2A1DA8E-97E8-42FA-B3FB-98CBA2915002}" srcOrd="0" destOrd="0" parTransId="{D14AA482-D2A4-4DA2-8E19-15D3D9712643}" sibTransId="{A1E7D03A-A8DD-4C36-B982-2CBA4D974D62}"/>
    <dgm:cxn modelId="{AE81DB57-C87B-4547-BFFA-2F36AA921C3F}" srcId="{C59A8876-3D57-4A60-BB95-7EE3D29A9661}" destId="{EE557977-15B3-4710-B73A-9AACA36AAB10}" srcOrd="1" destOrd="0" parTransId="{D31B3B49-5EC3-44FD-B488-C961B6A8B930}" sibTransId="{F519E7D9-A722-45D0-8774-E255416C9664}"/>
    <dgm:cxn modelId="{D2F26611-5931-431D-9BCE-15C06BED1CA5}" srcId="{C59A8876-3D57-4A60-BB95-7EE3D29A9661}" destId="{C83D345F-277D-43B8-97F5-C8123C57F957}" srcOrd="2" destOrd="0" parTransId="{83480E12-0704-471A-B45E-4B74BB918157}" sibTransId="{F6D520B3-43E1-488C-B450-F20B5D904805}"/>
    <dgm:cxn modelId="{E931E48C-F6DB-4059-971D-BD3E4DB3EF0D}" srcId="{C59A8876-3D57-4A60-BB95-7EE3D29A9661}" destId="{E7A7DAA5-BC1C-4B0D-A5C8-D431A0288E5E}" srcOrd="3" destOrd="0" parTransId="{3D308499-BC3F-45C9-A172-C8BE9ADC4A8E}" sibTransId="{ED9FF4DA-E2B8-4B35-9398-95B5EDE54E75}"/>
    <dgm:cxn modelId="{55FC1BF1-F801-48F9-B32D-57815C1E213E}" type="presOf" srcId="{E2A1DA8E-97E8-42FA-B3FB-98CBA2915002}" destId="{836AEBDB-D9DA-4056-8841-9609ACBB2294}" srcOrd="0" destOrd="0" presId="urn:microsoft.com/office/officeart/2005/8/layout/pyramid2"/>
    <dgm:cxn modelId="{A3EB4738-D38C-481B-B326-6786C965CA36}" type="presOf" srcId="{C83D345F-277D-43B8-97F5-C8123C57F957}" destId="{34DF33BA-A5D5-4BEA-9480-6580312D42BD}" srcOrd="0" destOrd="0" presId="urn:microsoft.com/office/officeart/2005/8/layout/pyramid2"/>
    <dgm:cxn modelId="{99AABAA5-0640-4DAE-AC76-27873A3424AC}" srcId="{C59A8876-3D57-4A60-BB95-7EE3D29A9661}" destId="{014A87F7-3566-42EB-B3AA-B57EF4C14112}" srcOrd="4" destOrd="0" parTransId="{1363E8B4-EA5D-4771-AD5B-8E31A7EB4C9E}" sibTransId="{36C07B2C-46C8-4ABC-8C9D-980A7807E042}"/>
    <dgm:cxn modelId="{AC0E8D2C-DAD6-4C34-ACA9-7B22B2BB1117}" type="presOf" srcId="{EE557977-15B3-4710-B73A-9AACA36AAB10}" destId="{2F71DE2A-19AA-4F4C-B1D8-C8B992BD461F}" srcOrd="0" destOrd="0" presId="urn:microsoft.com/office/officeart/2005/8/layout/pyramid2"/>
    <dgm:cxn modelId="{FF72A31A-3053-49CC-BA37-83FEEB8D1ACA}" type="presOf" srcId="{C59A8876-3D57-4A60-BB95-7EE3D29A9661}" destId="{C53495DA-54B1-4A74-93AF-7F23EB35908A}" srcOrd="0" destOrd="0" presId="urn:microsoft.com/office/officeart/2005/8/layout/pyramid2"/>
    <dgm:cxn modelId="{0A0BE954-3074-45F1-AAE8-6C17E9ED8770}" type="presParOf" srcId="{C53495DA-54B1-4A74-93AF-7F23EB35908A}" destId="{3AEC1E71-C09E-4F51-89B4-08228EB5B4B5}" srcOrd="0" destOrd="0" presId="urn:microsoft.com/office/officeart/2005/8/layout/pyramid2"/>
    <dgm:cxn modelId="{69591FDA-ED09-482D-A303-886FD7A6D59D}" type="presParOf" srcId="{C53495DA-54B1-4A74-93AF-7F23EB35908A}" destId="{075240D2-62F2-49EC-8F0A-FC79FBCDAD1C}" srcOrd="1" destOrd="0" presId="urn:microsoft.com/office/officeart/2005/8/layout/pyramid2"/>
    <dgm:cxn modelId="{83E608E6-AEE5-46BF-9812-84C1A432D440}" type="presParOf" srcId="{075240D2-62F2-49EC-8F0A-FC79FBCDAD1C}" destId="{836AEBDB-D9DA-4056-8841-9609ACBB2294}" srcOrd="0" destOrd="0" presId="urn:microsoft.com/office/officeart/2005/8/layout/pyramid2"/>
    <dgm:cxn modelId="{435B2B8D-0595-4FD6-8C63-FE184D926D86}" type="presParOf" srcId="{075240D2-62F2-49EC-8F0A-FC79FBCDAD1C}" destId="{848DD061-BA78-41F0-A51D-ED13D657F40B}" srcOrd="1" destOrd="0" presId="urn:microsoft.com/office/officeart/2005/8/layout/pyramid2"/>
    <dgm:cxn modelId="{1CA55479-A3E9-4087-B28A-88C65DDD082F}" type="presParOf" srcId="{075240D2-62F2-49EC-8F0A-FC79FBCDAD1C}" destId="{2F71DE2A-19AA-4F4C-B1D8-C8B992BD461F}" srcOrd="2" destOrd="0" presId="urn:microsoft.com/office/officeart/2005/8/layout/pyramid2"/>
    <dgm:cxn modelId="{777BE2E9-A71F-442B-B869-33A157A93EF9}" type="presParOf" srcId="{075240D2-62F2-49EC-8F0A-FC79FBCDAD1C}" destId="{AF6DFCE6-FB5A-419B-A90E-2E926B1D9FFB}" srcOrd="3" destOrd="0" presId="urn:microsoft.com/office/officeart/2005/8/layout/pyramid2"/>
    <dgm:cxn modelId="{CD2CFE66-2A90-4E38-915C-D4DE8890CDE7}" type="presParOf" srcId="{075240D2-62F2-49EC-8F0A-FC79FBCDAD1C}" destId="{34DF33BA-A5D5-4BEA-9480-6580312D42BD}" srcOrd="4" destOrd="0" presId="urn:microsoft.com/office/officeart/2005/8/layout/pyramid2"/>
    <dgm:cxn modelId="{A291B3A5-3E95-43A3-91E1-DF6DFE56489D}" type="presParOf" srcId="{075240D2-62F2-49EC-8F0A-FC79FBCDAD1C}" destId="{2AD6F252-8B99-40F6-B463-A9679530635F}" srcOrd="5" destOrd="0" presId="urn:microsoft.com/office/officeart/2005/8/layout/pyramid2"/>
    <dgm:cxn modelId="{32127B98-3D1A-41F1-855F-AEFFE146BD10}" type="presParOf" srcId="{075240D2-62F2-49EC-8F0A-FC79FBCDAD1C}" destId="{354D16D8-65DA-4B03-8E28-76B6FA604F8B}" srcOrd="6" destOrd="0" presId="urn:microsoft.com/office/officeart/2005/8/layout/pyramid2"/>
    <dgm:cxn modelId="{8130CEA1-B647-4398-977D-8B415E13F4BF}" type="presParOf" srcId="{075240D2-62F2-49EC-8F0A-FC79FBCDAD1C}" destId="{9000DA18-BFD4-4721-A643-CAC62B94D16E}" srcOrd="7" destOrd="0" presId="urn:microsoft.com/office/officeart/2005/8/layout/pyramid2"/>
    <dgm:cxn modelId="{DBD8D90B-F65B-4346-AA29-8535483A1CB7}" type="presParOf" srcId="{075240D2-62F2-49EC-8F0A-FC79FBCDAD1C}" destId="{3D6A9F3B-FB7D-40D6-98F4-9ED1FC80F684}" srcOrd="8" destOrd="0" presId="urn:microsoft.com/office/officeart/2005/8/layout/pyramid2"/>
    <dgm:cxn modelId="{9574A4D2-95C5-4419-A1B4-F77C1F59403F}" type="presParOf" srcId="{075240D2-62F2-49EC-8F0A-FC79FBCDAD1C}" destId="{8AF25CA9-9829-456F-97AB-B906D3C9CB34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ADAB30-58F4-4051-A9F6-848C680F599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D08B4A-3451-434A-9CEE-09ABEAE7726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dirty="0"/>
        </a:p>
      </dgm:t>
    </dgm:pt>
    <dgm:pt modelId="{AD09810F-4F54-4630-8863-90F84774B8A8}" type="parTrans" cxnId="{5417DFB5-3614-40C8-8CFE-BAD552804186}">
      <dgm:prSet/>
      <dgm:spPr/>
      <dgm:t>
        <a:bodyPr/>
        <a:lstStyle/>
        <a:p>
          <a:endParaRPr lang="ru-RU"/>
        </a:p>
      </dgm:t>
    </dgm:pt>
    <dgm:pt modelId="{704F2586-41AC-46F1-965D-C8443DA8C0F4}" type="sibTrans" cxnId="{5417DFB5-3614-40C8-8CFE-BAD552804186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D7ADF6E2-42EB-432A-927A-36C5CDDC2BB7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dirty="0"/>
        </a:p>
      </dgm:t>
    </dgm:pt>
    <dgm:pt modelId="{E2FC823C-492E-456B-8F40-E24C64C3C6D2}" type="parTrans" cxnId="{524687C4-4DC9-4C19-B2DA-14DEA6F1C59F}">
      <dgm:prSet/>
      <dgm:spPr/>
      <dgm:t>
        <a:bodyPr/>
        <a:lstStyle/>
        <a:p>
          <a:endParaRPr lang="ru-RU"/>
        </a:p>
      </dgm:t>
    </dgm:pt>
    <dgm:pt modelId="{63A13FD9-75F8-4B64-9565-311B11295668}" type="sibTrans" cxnId="{524687C4-4DC9-4C19-B2DA-14DEA6F1C59F}">
      <dgm:prSet/>
      <dgm:spPr/>
      <dgm:t>
        <a:bodyPr/>
        <a:lstStyle/>
        <a:p>
          <a:endParaRPr lang="ru-RU"/>
        </a:p>
      </dgm:t>
    </dgm:pt>
    <dgm:pt modelId="{117E6848-6AF5-4880-83EB-7E51AC4E8C64}" type="pres">
      <dgm:prSet presAssocID="{82ADAB30-58F4-4051-A9F6-848C680F599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70D69F-9307-4E83-A966-D689D39ABD7F}" type="pres">
      <dgm:prSet presAssocID="{82ADAB30-58F4-4051-A9F6-848C680F5990}" presName="dummyMaxCanvas" presStyleCnt="0">
        <dgm:presLayoutVars/>
      </dgm:prSet>
      <dgm:spPr/>
    </dgm:pt>
    <dgm:pt modelId="{46157DD0-FEDD-4F5E-8B97-08D116F3395C}" type="pres">
      <dgm:prSet presAssocID="{82ADAB30-58F4-4051-A9F6-848C680F5990}" presName="TwoNodes_1" presStyleLbl="node1" presStyleIdx="0" presStyleCnt="2" custScaleX="105848" custScaleY="108403" custLinFactNeighborX="2384" custLinFactNeighborY="3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1CE75B-96BD-4D53-8BD7-ECB4172D76D2}" type="pres">
      <dgm:prSet presAssocID="{82ADAB30-58F4-4051-A9F6-848C680F5990}" presName="TwoNodes_2" presStyleLbl="node1" presStyleIdx="1" presStyleCnt="2" custScaleX="102345" custScaleY="106911" custLinFactNeighborX="-4644" custLinFactNeighborY="6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27334C-60F0-4E59-AF89-8D6C7A669729}" type="pres">
      <dgm:prSet presAssocID="{82ADAB30-58F4-4051-A9F6-848C680F5990}" presName="TwoConn_1-2" presStyleLbl="fgAccFollowNode1" presStyleIdx="0" presStyleCnt="1" custLinFactNeighborX="-2009" custLinFactNeighborY="-14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AA84B-B728-464D-AE41-445F7815C8DD}" type="pres">
      <dgm:prSet presAssocID="{82ADAB30-58F4-4051-A9F6-848C680F5990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1BF189-0906-4FC0-918D-CD0AA781702F}" type="pres">
      <dgm:prSet presAssocID="{82ADAB30-58F4-4051-A9F6-848C680F5990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20CDF0-804F-4CEF-99A3-98C4AEA00201}" type="presOf" srcId="{704F2586-41AC-46F1-965D-C8443DA8C0F4}" destId="{7A27334C-60F0-4E59-AF89-8D6C7A669729}" srcOrd="0" destOrd="0" presId="urn:microsoft.com/office/officeart/2005/8/layout/vProcess5"/>
    <dgm:cxn modelId="{92B345CA-34C2-4E94-A84E-9DBE710618B5}" type="presOf" srcId="{9CD08B4A-3451-434A-9CEE-09ABEAE77263}" destId="{C85AA84B-B728-464D-AE41-445F7815C8DD}" srcOrd="1" destOrd="0" presId="urn:microsoft.com/office/officeart/2005/8/layout/vProcess5"/>
    <dgm:cxn modelId="{9D997C29-C113-4919-82E6-99D852C3BEE8}" type="presOf" srcId="{D7ADF6E2-42EB-432A-927A-36C5CDDC2BB7}" destId="{5B1BF189-0906-4FC0-918D-CD0AA781702F}" srcOrd="1" destOrd="0" presId="urn:microsoft.com/office/officeart/2005/8/layout/vProcess5"/>
    <dgm:cxn modelId="{524687C4-4DC9-4C19-B2DA-14DEA6F1C59F}" srcId="{82ADAB30-58F4-4051-A9F6-848C680F5990}" destId="{D7ADF6E2-42EB-432A-927A-36C5CDDC2BB7}" srcOrd="1" destOrd="0" parTransId="{E2FC823C-492E-456B-8F40-E24C64C3C6D2}" sibTransId="{63A13FD9-75F8-4B64-9565-311B11295668}"/>
    <dgm:cxn modelId="{88F1FF38-8299-41BE-9587-22AF77BC4C7F}" type="presOf" srcId="{9CD08B4A-3451-434A-9CEE-09ABEAE77263}" destId="{46157DD0-FEDD-4F5E-8B97-08D116F3395C}" srcOrd="0" destOrd="0" presId="urn:microsoft.com/office/officeart/2005/8/layout/vProcess5"/>
    <dgm:cxn modelId="{5417DFB5-3614-40C8-8CFE-BAD552804186}" srcId="{82ADAB30-58F4-4051-A9F6-848C680F5990}" destId="{9CD08B4A-3451-434A-9CEE-09ABEAE77263}" srcOrd="0" destOrd="0" parTransId="{AD09810F-4F54-4630-8863-90F84774B8A8}" sibTransId="{704F2586-41AC-46F1-965D-C8443DA8C0F4}"/>
    <dgm:cxn modelId="{C6E2A5A6-B90E-4C2B-951A-B302ACC55EFA}" type="presOf" srcId="{D7ADF6E2-42EB-432A-927A-36C5CDDC2BB7}" destId="{771CE75B-96BD-4D53-8BD7-ECB4172D76D2}" srcOrd="0" destOrd="0" presId="urn:microsoft.com/office/officeart/2005/8/layout/vProcess5"/>
    <dgm:cxn modelId="{4AC2512D-3CED-42E9-873C-FF6C88C8390D}" type="presOf" srcId="{82ADAB30-58F4-4051-A9F6-848C680F5990}" destId="{117E6848-6AF5-4880-83EB-7E51AC4E8C64}" srcOrd="0" destOrd="0" presId="urn:microsoft.com/office/officeart/2005/8/layout/vProcess5"/>
    <dgm:cxn modelId="{337C529F-51B3-4412-89C5-EAF40C36BC7C}" type="presParOf" srcId="{117E6848-6AF5-4880-83EB-7E51AC4E8C64}" destId="{2670D69F-9307-4E83-A966-D689D39ABD7F}" srcOrd="0" destOrd="0" presId="urn:microsoft.com/office/officeart/2005/8/layout/vProcess5"/>
    <dgm:cxn modelId="{C4A9CF4D-7480-4E67-9D90-8749F184C0E1}" type="presParOf" srcId="{117E6848-6AF5-4880-83EB-7E51AC4E8C64}" destId="{46157DD0-FEDD-4F5E-8B97-08D116F3395C}" srcOrd="1" destOrd="0" presId="urn:microsoft.com/office/officeart/2005/8/layout/vProcess5"/>
    <dgm:cxn modelId="{F72321CC-3581-4418-B445-711A7106B8F2}" type="presParOf" srcId="{117E6848-6AF5-4880-83EB-7E51AC4E8C64}" destId="{771CE75B-96BD-4D53-8BD7-ECB4172D76D2}" srcOrd="2" destOrd="0" presId="urn:microsoft.com/office/officeart/2005/8/layout/vProcess5"/>
    <dgm:cxn modelId="{88F6A8AA-D43B-4B9E-9E98-2F63C11DE4F2}" type="presParOf" srcId="{117E6848-6AF5-4880-83EB-7E51AC4E8C64}" destId="{7A27334C-60F0-4E59-AF89-8D6C7A669729}" srcOrd="3" destOrd="0" presId="urn:microsoft.com/office/officeart/2005/8/layout/vProcess5"/>
    <dgm:cxn modelId="{749DC5E1-E418-4D4E-A83A-68904CD45728}" type="presParOf" srcId="{117E6848-6AF5-4880-83EB-7E51AC4E8C64}" destId="{C85AA84B-B728-464D-AE41-445F7815C8DD}" srcOrd="4" destOrd="0" presId="urn:microsoft.com/office/officeart/2005/8/layout/vProcess5"/>
    <dgm:cxn modelId="{2A6085B9-EA3B-429E-B6DC-E3CB68A1843A}" type="presParOf" srcId="{117E6848-6AF5-4880-83EB-7E51AC4E8C64}" destId="{5B1BF189-0906-4FC0-918D-CD0AA781702F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45FEA4-80D9-4CBF-909E-00BF75570BA8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F901AB-3007-4AF7-A5C4-1BBF740094B4}">
      <dgm:prSet phldrT="[Текст]" custT="1"/>
      <dgm:spPr/>
      <dgm:t>
        <a:bodyPr/>
        <a:lstStyle/>
        <a:p>
          <a:r>
            <a:rPr lang="ru-RU" sz="2000" b="1" dirty="0" smtClean="0"/>
            <a:t>Инвестиционный</a:t>
          </a:r>
          <a:endParaRPr lang="ru-RU" sz="2000" b="1" dirty="0"/>
        </a:p>
      </dgm:t>
    </dgm:pt>
    <dgm:pt modelId="{673F4414-CE79-4FE1-BECE-FADB7D32C8A4}" type="parTrans" cxnId="{E8A50274-75E2-4C17-B244-01CEDF37F7CA}">
      <dgm:prSet/>
      <dgm:spPr/>
      <dgm:t>
        <a:bodyPr/>
        <a:lstStyle/>
        <a:p>
          <a:endParaRPr lang="ru-RU"/>
        </a:p>
      </dgm:t>
    </dgm:pt>
    <dgm:pt modelId="{DECFB0A9-7031-41F6-9864-9F55EB96624E}" type="sibTrans" cxnId="{E8A50274-75E2-4C17-B244-01CEDF37F7CA}">
      <dgm:prSet/>
      <dgm:spPr/>
      <dgm:t>
        <a:bodyPr/>
        <a:lstStyle/>
        <a:p>
          <a:endParaRPr lang="ru-RU"/>
        </a:p>
      </dgm:t>
    </dgm:pt>
    <dgm:pt modelId="{A06FD04E-BBA1-4A9C-93E5-05106F62926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/>
            <a:t>Профессиональный</a:t>
          </a:r>
          <a:endParaRPr lang="ru-RU" sz="2000" b="1" dirty="0"/>
        </a:p>
      </dgm:t>
    </dgm:pt>
    <dgm:pt modelId="{CB8CC356-16B2-49A7-BE59-AD372670BF6D}" type="parTrans" cxnId="{8222364F-4900-4D04-99EE-5FC028411256}">
      <dgm:prSet/>
      <dgm:spPr/>
      <dgm:t>
        <a:bodyPr/>
        <a:lstStyle/>
        <a:p>
          <a:endParaRPr lang="ru-RU"/>
        </a:p>
      </dgm:t>
    </dgm:pt>
    <dgm:pt modelId="{1540AC6E-F88D-4908-933C-2D40872C02BE}" type="sibTrans" cxnId="{8222364F-4900-4D04-99EE-5FC028411256}">
      <dgm:prSet/>
      <dgm:spPr/>
      <dgm:t>
        <a:bodyPr/>
        <a:lstStyle/>
        <a:p>
          <a:endParaRPr lang="ru-RU"/>
        </a:p>
      </dgm:t>
    </dgm:pt>
    <dgm:pt modelId="{35E13E41-3E7B-46BD-AF78-866A6ACC06E5}">
      <dgm:prSet custT="1"/>
      <dgm:spPr/>
      <dgm:t>
        <a:bodyPr/>
        <a:lstStyle/>
        <a:p>
          <a:r>
            <a:rPr lang="ru-RU" sz="2000" b="1" dirty="0" smtClean="0"/>
            <a:t>Имущественный</a:t>
          </a:r>
          <a:endParaRPr lang="ru-RU" sz="2000" b="1" dirty="0"/>
        </a:p>
      </dgm:t>
    </dgm:pt>
    <dgm:pt modelId="{8A0D5CC8-8355-4517-905A-31994F952B98}" type="parTrans" cxnId="{E7EDEE66-5A71-43DF-B7BC-01C5950C7D69}">
      <dgm:prSet/>
      <dgm:spPr/>
      <dgm:t>
        <a:bodyPr/>
        <a:lstStyle/>
        <a:p>
          <a:endParaRPr lang="ru-RU"/>
        </a:p>
      </dgm:t>
    </dgm:pt>
    <dgm:pt modelId="{E8DEE9D5-800F-4D01-848D-D90F622475BE}" type="sibTrans" cxnId="{E7EDEE66-5A71-43DF-B7BC-01C5950C7D69}">
      <dgm:prSet/>
      <dgm:spPr/>
      <dgm:t>
        <a:bodyPr/>
        <a:lstStyle/>
        <a:p>
          <a:endParaRPr lang="ru-RU"/>
        </a:p>
      </dgm:t>
    </dgm:pt>
    <dgm:pt modelId="{FEB9CD4D-D8B7-4622-8F0E-05CA655AD64E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Перенос на будущие периоды убытков от операций с ЦБ, обращающимися на организованном рынке</a:t>
          </a:r>
          <a:endParaRPr lang="ru-RU" b="1" dirty="0"/>
        </a:p>
      </dgm:t>
    </dgm:pt>
    <dgm:pt modelId="{85F6939F-21DD-44F6-B461-5E5B4931F173}" type="parTrans" cxnId="{1D5EE2EC-AE43-47D0-B4E8-23E75652F110}">
      <dgm:prSet/>
      <dgm:spPr/>
      <dgm:t>
        <a:bodyPr/>
        <a:lstStyle/>
        <a:p>
          <a:endParaRPr lang="ru-RU"/>
        </a:p>
      </dgm:t>
    </dgm:pt>
    <dgm:pt modelId="{98870A1C-3AD7-4D23-BD31-0CEE7A7B4849}" type="sibTrans" cxnId="{1D5EE2EC-AE43-47D0-B4E8-23E75652F110}">
      <dgm:prSet/>
      <dgm:spPr/>
      <dgm:t>
        <a:bodyPr/>
        <a:lstStyle/>
        <a:p>
          <a:endParaRPr lang="ru-RU"/>
        </a:p>
      </dgm:t>
    </dgm:pt>
    <dgm:pt modelId="{3DE2863E-B987-454E-B0C8-2595D2BB8690}">
      <dgm:prSet phldrT="[Текст]" custT="1"/>
      <dgm:spPr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bg1"/>
            </a:gs>
          </a:gsLst>
        </a:gradFill>
      </dgm:spPr>
      <dgm:t>
        <a:bodyPr/>
        <a:lstStyle/>
        <a:p>
          <a:r>
            <a:rPr lang="ru-RU" sz="2000" b="1" dirty="0" smtClean="0"/>
            <a:t>Социальный</a:t>
          </a:r>
          <a:endParaRPr lang="ru-RU" sz="2000" b="1" dirty="0"/>
        </a:p>
      </dgm:t>
    </dgm:pt>
    <dgm:pt modelId="{F996C9F8-ED11-43FC-938D-942D1A5F928F}" type="sibTrans" cxnId="{D06941F5-0828-4A71-A3F8-FCD45741E9DC}">
      <dgm:prSet/>
      <dgm:spPr/>
      <dgm:t>
        <a:bodyPr/>
        <a:lstStyle/>
        <a:p>
          <a:endParaRPr lang="ru-RU"/>
        </a:p>
      </dgm:t>
    </dgm:pt>
    <dgm:pt modelId="{4E6B2331-6BBA-41AA-AD5F-D4E6F11DD629}" type="parTrans" cxnId="{D06941F5-0828-4A71-A3F8-FCD45741E9DC}">
      <dgm:prSet/>
      <dgm:spPr/>
      <dgm:t>
        <a:bodyPr/>
        <a:lstStyle/>
        <a:p>
          <a:endParaRPr lang="ru-RU"/>
        </a:p>
      </dgm:t>
    </dgm:pt>
    <dgm:pt modelId="{54E982BA-28D8-4679-AEBE-12EF359CAAD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000" b="1" dirty="0" smtClean="0"/>
            <a:t>Стандартный</a:t>
          </a:r>
          <a:endParaRPr lang="ru-RU" sz="2000" b="1" dirty="0"/>
        </a:p>
      </dgm:t>
    </dgm:pt>
    <dgm:pt modelId="{2EBFC69C-D05F-4473-BE5B-29E47C86C4D6}" type="sibTrans" cxnId="{483B3882-39BC-4660-8148-11625FBFB7A1}">
      <dgm:prSet/>
      <dgm:spPr/>
      <dgm:t>
        <a:bodyPr/>
        <a:lstStyle/>
        <a:p>
          <a:endParaRPr lang="ru-RU"/>
        </a:p>
      </dgm:t>
    </dgm:pt>
    <dgm:pt modelId="{3D08A7A8-DA82-4344-BB2A-97A03C76EE46}" type="parTrans" cxnId="{483B3882-39BC-4660-8148-11625FBFB7A1}">
      <dgm:prSet/>
      <dgm:spPr/>
      <dgm:t>
        <a:bodyPr/>
        <a:lstStyle/>
        <a:p>
          <a:endParaRPr lang="ru-RU"/>
        </a:p>
      </dgm:t>
    </dgm:pt>
    <dgm:pt modelId="{70543DD4-1780-46BA-95EF-A09F0F5AC337}">
      <dgm:prSet/>
      <dgm:spPr/>
      <dgm:t>
        <a:bodyPr/>
        <a:lstStyle/>
        <a:p>
          <a:r>
            <a:rPr lang="ru-RU" b="1" dirty="0" smtClean="0"/>
            <a:t>Перенос на будущие периоды убытков от  участия в инвестиционном товариществе</a:t>
          </a:r>
          <a:endParaRPr lang="ru-RU" b="1" dirty="0"/>
        </a:p>
      </dgm:t>
    </dgm:pt>
    <dgm:pt modelId="{19812DFE-6B80-443A-878F-832632740CD2}" type="parTrans" cxnId="{EEFB9FEE-604E-42BC-90F1-9252D339CD6A}">
      <dgm:prSet/>
      <dgm:spPr/>
      <dgm:t>
        <a:bodyPr/>
        <a:lstStyle/>
        <a:p>
          <a:endParaRPr lang="ru-RU"/>
        </a:p>
      </dgm:t>
    </dgm:pt>
    <dgm:pt modelId="{AD99AC1C-7D4D-4FF1-B9BD-C81077A35F78}" type="sibTrans" cxnId="{EEFB9FEE-604E-42BC-90F1-9252D339CD6A}">
      <dgm:prSet/>
      <dgm:spPr/>
      <dgm:t>
        <a:bodyPr/>
        <a:lstStyle/>
        <a:p>
          <a:endParaRPr lang="ru-RU"/>
        </a:p>
      </dgm:t>
    </dgm:pt>
    <dgm:pt modelId="{3C4F8F6A-4084-4D38-857E-A180711BBFD1}" type="pres">
      <dgm:prSet presAssocID="{DB45FEA4-80D9-4CBF-909E-00BF75570BA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1A28DC-5235-4FB3-8CDB-E7AAFC7729D3}" type="pres">
      <dgm:prSet presAssocID="{54E982BA-28D8-4679-AEBE-12EF359CAAD3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C5AA75-8BC7-4AFE-8146-AA7E47F23587}" type="pres">
      <dgm:prSet presAssocID="{2EBFC69C-D05F-4473-BE5B-29E47C86C4D6}" presName="sibTrans" presStyleCnt="0"/>
      <dgm:spPr/>
    </dgm:pt>
    <dgm:pt modelId="{52A11DB4-CFE3-4B09-ABE2-6E1B5A91F741}" type="pres">
      <dgm:prSet presAssocID="{3DE2863E-B987-454E-B0C8-2595D2BB8690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BFE0B-DB88-4DD1-9A4F-00B19B130271}" type="pres">
      <dgm:prSet presAssocID="{F996C9F8-ED11-43FC-938D-942D1A5F928F}" presName="sibTrans" presStyleCnt="0"/>
      <dgm:spPr/>
    </dgm:pt>
    <dgm:pt modelId="{EF6B0F28-83BB-42BC-B08B-81C799EBAEAF}" type="pres">
      <dgm:prSet presAssocID="{0DF901AB-3007-4AF7-A5C4-1BBF740094B4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A8AA2A-D8B1-41E2-8B48-948A08F39C4C}" type="pres">
      <dgm:prSet presAssocID="{DECFB0A9-7031-41F6-9864-9F55EB96624E}" presName="sibTrans" presStyleCnt="0"/>
      <dgm:spPr/>
    </dgm:pt>
    <dgm:pt modelId="{EDEF2CDE-0B67-479E-80AE-291AD013BBD2}" type="pres">
      <dgm:prSet presAssocID="{A06FD04E-BBA1-4A9C-93E5-05106F62926C}" presName="node" presStyleLbl="node1" presStyleIdx="3" presStyleCnt="7" custLinFactNeighborX="-1486" custLinFactNeighborY="1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7513B7-458F-4A1D-AC39-9E83228DE2ED}" type="pres">
      <dgm:prSet presAssocID="{1540AC6E-F88D-4908-933C-2D40872C02BE}" presName="sibTrans" presStyleCnt="0"/>
      <dgm:spPr/>
    </dgm:pt>
    <dgm:pt modelId="{AB5E9862-AC3E-4A26-B11E-D2E93F79FB05}" type="pres">
      <dgm:prSet presAssocID="{35E13E41-3E7B-46BD-AF78-866A6ACC06E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D3C53A-BD04-49C7-B263-7453BBB48F62}" type="pres">
      <dgm:prSet presAssocID="{E8DEE9D5-800F-4D01-848D-D90F622475BE}" presName="sibTrans" presStyleCnt="0"/>
      <dgm:spPr/>
    </dgm:pt>
    <dgm:pt modelId="{0A146F06-68A7-41DB-94BA-678D82F8D33B}" type="pres">
      <dgm:prSet presAssocID="{FEB9CD4D-D8B7-4622-8F0E-05CA655AD64E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29C9D4-3EE5-4E87-A221-1D369EE33FA8}" type="pres">
      <dgm:prSet presAssocID="{98870A1C-3AD7-4D23-BD31-0CEE7A7B4849}" presName="sibTrans" presStyleCnt="0"/>
      <dgm:spPr/>
    </dgm:pt>
    <dgm:pt modelId="{2BC7FD6C-32A5-4FF3-8D63-F6F81CC4960B}" type="pres">
      <dgm:prSet presAssocID="{70543DD4-1780-46BA-95EF-A09F0F5AC337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D7F335-0160-4D9D-B49C-24A5A2BBB06E}" type="presOf" srcId="{35E13E41-3E7B-46BD-AF78-866A6ACC06E5}" destId="{AB5E9862-AC3E-4A26-B11E-D2E93F79FB05}" srcOrd="0" destOrd="0" presId="urn:microsoft.com/office/officeart/2005/8/layout/default"/>
    <dgm:cxn modelId="{549033CB-2D4F-4A4D-8C42-25236E562FF4}" type="presOf" srcId="{0DF901AB-3007-4AF7-A5C4-1BBF740094B4}" destId="{EF6B0F28-83BB-42BC-B08B-81C799EBAEAF}" srcOrd="0" destOrd="0" presId="urn:microsoft.com/office/officeart/2005/8/layout/default"/>
    <dgm:cxn modelId="{EEFB9FEE-604E-42BC-90F1-9252D339CD6A}" srcId="{DB45FEA4-80D9-4CBF-909E-00BF75570BA8}" destId="{70543DD4-1780-46BA-95EF-A09F0F5AC337}" srcOrd="6" destOrd="0" parTransId="{19812DFE-6B80-443A-878F-832632740CD2}" sibTransId="{AD99AC1C-7D4D-4FF1-B9BD-C81077A35F78}"/>
    <dgm:cxn modelId="{84ABBC45-F91E-4F8F-8696-67951C202DA2}" type="presOf" srcId="{70543DD4-1780-46BA-95EF-A09F0F5AC337}" destId="{2BC7FD6C-32A5-4FF3-8D63-F6F81CC4960B}" srcOrd="0" destOrd="0" presId="urn:microsoft.com/office/officeart/2005/8/layout/default"/>
    <dgm:cxn modelId="{8222364F-4900-4D04-99EE-5FC028411256}" srcId="{DB45FEA4-80D9-4CBF-909E-00BF75570BA8}" destId="{A06FD04E-BBA1-4A9C-93E5-05106F62926C}" srcOrd="3" destOrd="0" parTransId="{CB8CC356-16B2-49A7-BE59-AD372670BF6D}" sibTransId="{1540AC6E-F88D-4908-933C-2D40872C02BE}"/>
    <dgm:cxn modelId="{FD6294DE-D6B0-455D-A595-2272EBC01529}" type="presOf" srcId="{A06FD04E-BBA1-4A9C-93E5-05106F62926C}" destId="{EDEF2CDE-0B67-479E-80AE-291AD013BBD2}" srcOrd="0" destOrd="0" presId="urn:microsoft.com/office/officeart/2005/8/layout/default"/>
    <dgm:cxn modelId="{1D5EE2EC-AE43-47D0-B4E8-23E75652F110}" srcId="{DB45FEA4-80D9-4CBF-909E-00BF75570BA8}" destId="{FEB9CD4D-D8B7-4622-8F0E-05CA655AD64E}" srcOrd="5" destOrd="0" parTransId="{85F6939F-21DD-44F6-B461-5E5B4931F173}" sibTransId="{98870A1C-3AD7-4D23-BD31-0CEE7A7B4849}"/>
    <dgm:cxn modelId="{E7EDEE66-5A71-43DF-B7BC-01C5950C7D69}" srcId="{DB45FEA4-80D9-4CBF-909E-00BF75570BA8}" destId="{35E13E41-3E7B-46BD-AF78-866A6ACC06E5}" srcOrd="4" destOrd="0" parTransId="{8A0D5CC8-8355-4517-905A-31994F952B98}" sibTransId="{E8DEE9D5-800F-4D01-848D-D90F622475BE}"/>
    <dgm:cxn modelId="{2EF32505-46A1-41BA-9340-570578CE0152}" type="presOf" srcId="{54E982BA-28D8-4679-AEBE-12EF359CAAD3}" destId="{0F1A28DC-5235-4FB3-8CDB-E7AAFC7729D3}" srcOrd="0" destOrd="0" presId="urn:microsoft.com/office/officeart/2005/8/layout/default"/>
    <dgm:cxn modelId="{300B08CB-BDB1-45E4-9C0E-3EC275257311}" type="presOf" srcId="{3DE2863E-B987-454E-B0C8-2595D2BB8690}" destId="{52A11DB4-CFE3-4B09-ABE2-6E1B5A91F741}" srcOrd="0" destOrd="0" presId="urn:microsoft.com/office/officeart/2005/8/layout/default"/>
    <dgm:cxn modelId="{483B3882-39BC-4660-8148-11625FBFB7A1}" srcId="{DB45FEA4-80D9-4CBF-909E-00BF75570BA8}" destId="{54E982BA-28D8-4679-AEBE-12EF359CAAD3}" srcOrd="0" destOrd="0" parTransId="{3D08A7A8-DA82-4344-BB2A-97A03C76EE46}" sibTransId="{2EBFC69C-D05F-4473-BE5B-29E47C86C4D6}"/>
    <dgm:cxn modelId="{49F390E3-FE09-4C7E-AAF6-FD6319AC5E37}" type="presOf" srcId="{DB45FEA4-80D9-4CBF-909E-00BF75570BA8}" destId="{3C4F8F6A-4084-4D38-857E-A180711BBFD1}" srcOrd="0" destOrd="0" presId="urn:microsoft.com/office/officeart/2005/8/layout/default"/>
    <dgm:cxn modelId="{D06941F5-0828-4A71-A3F8-FCD45741E9DC}" srcId="{DB45FEA4-80D9-4CBF-909E-00BF75570BA8}" destId="{3DE2863E-B987-454E-B0C8-2595D2BB8690}" srcOrd="1" destOrd="0" parTransId="{4E6B2331-6BBA-41AA-AD5F-D4E6F11DD629}" sibTransId="{F996C9F8-ED11-43FC-938D-942D1A5F928F}"/>
    <dgm:cxn modelId="{E8A50274-75E2-4C17-B244-01CEDF37F7CA}" srcId="{DB45FEA4-80D9-4CBF-909E-00BF75570BA8}" destId="{0DF901AB-3007-4AF7-A5C4-1BBF740094B4}" srcOrd="2" destOrd="0" parTransId="{673F4414-CE79-4FE1-BECE-FADB7D32C8A4}" sibTransId="{DECFB0A9-7031-41F6-9864-9F55EB96624E}"/>
    <dgm:cxn modelId="{38610D53-9BF0-4CC1-9627-9F7ED17838A9}" type="presOf" srcId="{FEB9CD4D-D8B7-4622-8F0E-05CA655AD64E}" destId="{0A146F06-68A7-41DB-94BA-678D82F8D33B}" srcOrd="0" destOrd="0" presId="urn:microsoft.com/office/officeart/2005/8/layout/default"/>
    <dgm:cxn modelId="{97E70EFB-0C74-4E3F-BE39-8836EDCBAF78}" type="presParOf" srcId="{3C4F8F6A-4084-4D38-857E-A180711BBFD1}" destId="{0F1A28DC-5235-4FB3-8CDB-E7AAFC7729D3}" srcOrd="0" destOrd="0" presId="urn:microsoft.com/office/officeart/2005/8/layout/default"/>
    <dgm:cxn modelId="{56998064-3F68-4AA1-8000-05CB9518287C}" type="presParOf" srcId="{3C4F8F6A-4084-4D38-857E-A180711BBFD1}" destId="{E8C5AA75-8BC7-4AFE-8146-AA7E47F23587}" srcOrd="1" destOrd="0" presId="urn:microsoft.com/office/officeart/2005/8/layout/default"/>
    <dgm:cxn modelId="{AC0D2EDB-D0A5-439B-B9A6-AAC9FA58706B}" type="presParOf" srcId="{3C4F8F6A-4084-4D38-857E-A180711BBFD1}" destId="{52A11DB4-CFE3-4B09-ABE2-6E1B5A91F741}" srcOrd="2" destOrd="0" presId="urn:microsoft.com/office/officeart/2005/8/layout/default"/>
    <dgm:cxn modelId="{6813E56D-1C50-4C79-9CF5-3D1653FA8150}" type="presParOf" srcId="{3C4F8F6A-4084-4D38-857E-A180711BBFD1}" destId="{5E4BFE0B-DB88-4DD1-9A4F-00B19B130271}" srcOrd="3" destOrd="0" presId="urn:microsoft.com/office/officeart/2005/8/layout/default"/>
    <dgm:cxn modelId="{66464A2E-E11C-49E1-AAA9-7B155FE020A6}" type="presParOf" srcId="{3C4F8F6A-4084-4D38-857E-A180711BBFD1}" destId="{EF6B0F28-83BB-42BC-B08B-81C799EBAEAF}" srcOrd="4" destOrd="0" presId="urn:microsoft.com/office/officeart/2005/8/layout/default"/>
    <dgm:cxn modelId="{FB9D7DE4-DEE1-4086-AEA5-0C5033A92DFB}" type="presParOf" srcId="{3C4F8F6A-4084-4D38-857E-A180711BBFD1}" destId="{64A8AA2A-D8B1-41E2-8B48-948A08F39C4C}" srcOrd="5" destOrd="0" presId="urn:microsoft.com/office/officeart/2005/8/layout/default"/>
    <dgm:cxn modelId="{244EC72F-9F0A-4EC1-9924-0CA9B286136B}" type="presParOf" srcId="{3C4F8F6A-4084-4D38-857E-A180711BBFD1}" destId="{EDEF2CDE-0B67-479E-80AE-291AD013BBD2}" srcOrd="6" destOrd="0" presId="urn:microsoft.com/office/officeart/2005/8/layout/default"/>
    <dgm:cxn modelId="{588BA23D-3818-480B-BC06-D19664055835}" type="presParOf" srcId="{3C4F8F6A-4084-4D38-857E-A180711BBFD1}" destId="{077513B7-458F-4A1D-AC39-9E83228DE2ED}" srcOrd="7" destOrd="0" presId="urn:microsoft.com/office/officeart/2005/8/layout/default"/>
    <dgm:cxn modelId="{8DD4C1C9-78DF-46DE-90D5-7B23F09735B6}" type="presParOf" srcId="{3C4F8F6A-4084-4D38-857E-A180711BBFD1}" destId="{AB5E9862-AC3E-4A26-B11E-D2E93F79FB05}" srcOrd="8" destOrd="0" presId="urn:microsoft.com/office/officeart/2005/8/layout/default"/>
    <dgm:cxn modelId="{3878C208-0DCF-48E9-AE70-93E8642506B2}" type="presParOf" srcId="{3C4F8F6A-4084-4D38-857E-A180711BBFD1}" destId="{29D3C53A-BD04-49C7-B263-7453BBB48F62}" srcOrd="9" destOrd="0" presId="urn:microsoft.com/office/officeart/2005/8/layout/default"/>
    <dgm:cxn modelId="{B12B3A15-B230-45B5-846C-9382B8DA0F95}" type="presParOf" srcId="{3C4F8F6A-4084-4D38-857E-A180711BBFD1}" destId="{0A146F06-68A7-41DB-94BA-678D82F8D33B}" srcOrd="10" destOrd="0" presId="urn:microsoft.com/office/officeart/2005/8/layout/default"/>
    <dgm:cxn modelId="{2FD8C5CF-A09B-44E1-8F5C-8B1044F71CDE}" type="presParOf" srcId="{3C4F8F6A-4084-4D38-857E-A180711BBFD1}" destId="{9B29C9D4-3EE5-4E87-A221-1D369EE33FA8}" srcOrd="11" destOrd="0" presId="urn:microsoft.com/office/officeart/2005/8/layout/default"/>
    <dgm:cxn modelId="{0AFC7FBB-0E70-4392-8FC0-B2060B9DD754}" type="presParOf" srcId="{3C4F8F6A-4084-4D38-857E-A180711BBFD1}" destId="{2BC7FD6C-32A5-4FF3-8D63-F6F81CC4960B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C6F01E-29DD-4093-B677-A4779F44597A}">
      <dsp:nvSpPr>
        <dsp:cNvPr id="0" name=""/>
        <dsp:cNvSpPr/>
      </dsp:nvSpPr>
      <dsp:spPr>
        <a:xfrm>
          <a:off x="0" y="792086"/>
          <a:ext cx="7478464" cy="32969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38100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700" kern="1200" dirty="0" smtClean="0">
              <a:latin typeface="+mn-lt"/>
            </a:rPr>
            <a:t>Каждый </a:t>
          </a:r>
          <a:r>
            <a:rPr lang="ru-RU" sz="2700" b="1" kern="1200" dirty="0" smtClean="0">
              <a:solidFill>
                <a:srgbClr val="FF0000"/>
              </a:solidFill>
              <a:latin typeface="+mn-lt"/>
            </a:rPr>
            <a:t>ОБЯЗАН </a:t>
          </a:r>
          <a:r>
            <a:rPr lang="ru-RU" sz="2700" kern="1200" dirty="0" smtClean="0">
              <a:latin typeface="+mn-lt"/>
            </a:rPr>
            <a:t>платить законно установленные налоги и сборы.</a:t>
          </a:r>
        </a:p>
        <a:p>
          <a:pPr lvl="0" algn="ctr" defTabSz="1200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700" kern="1200" dirty="0" smtClean="0">
            <a:latin typeface="+mn-lt"/>
          </a:endParaRPr>
        </a:p>
        <a:p>
          <a:pPr lvl="0" algn="ctr" defTabSz="1200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700" kern="1200" dirty="0" smtClean="0">
              <a:latin typeface="+mn-lt"/>
            </a:rPr>
            <a:t> Законы, устанавливающие новые налоги или ухудшающие положение налогоплательщиков, обратной силы не имеют.</a:t>
          </a:r>
          <a:endParaRPr lang="ru-RU" sz="2700" kern="1200" dirty="0">
            <a:latin typeface="+mn-lt"/>
          </a:endParaRPr>
        </a:p>
      </dsp:txBody>
      <dsp:txXfrm>
        <a:off x="96564" y="888650"/>
        <a:ext cx="7285336" cy="31038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C6F01E-29DD-4093-B677-A4779F44597A}">
      <dsp:nvSpPr>
        <dsp:cNvPr id="0" name=""/>
        <dsp:cNvSpPr/>
      </dsp:nvSpPr>
      <dsp:spPr>
        <a:xfrm>
          <a:off x="0" y="792086"/>
          <a:ext cx="7478464" cy="32969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38100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600" kern="1200" dirty="0" smtClean="0">
              <a:latin typeface="+mn-lt"/>
            </a:rPr>
            <a:t>Налог это плата за общественные блага, которые граждане хотят получить от государства</a:t>
          </a:r>
          <a:r>
            <a:rPr lang="ru-RU" sz="4400" kern="1200" dirty="0" smtClean="0">
              <a:latin typeface="+mn-lt"/>
            </a:rPr>
            <a:t>.</a:t>
          </a:r>
          <a:endParaRPr lang="ru-RU" sz="4400" kern="1200" dirty="0">
            <a:latin typeface="+mn-lt"/>
          </a:endParaRPr>
        </a:p>
      </dsp:txBody>
      <dsp:txXfrm>
        <a:off x="96564" y="888650"/>
        <a:ext cx="7285336" cy="31038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EC1E71-C09E-4F51-89B4-08228EB5B4B5}">
      <dsp:nvSpPr>
        <dsp:cNvPr id="0" name=""/>
        <dsp:cNvSpPr/>
      </dsp:nvSpPr>
      <dsp:spPr>
        <a:xfrm>
          <a:off x="1183735" y="0"/>
          <a:ext cx="4876760" cy="4876760"/>
        </a:xfrm>
        <a:prstGeom prst="triangle">
          <a:avLst/>
        </a:prstGeom>
        <a:pattFill prst="horzBrick">
          <a:fgClr>
            <a:schemeClr val="accent1">
              <a:lumMod val="60000"/>
              <a:lumOff val="40000"/>
            </a:schemeClr>
          </a:fgClr>
          <a:bgClr>
            <a:schemeClr val="accent2">
              <a:lumMod val="50000"/>
            </a:schemeClr>
          </a:bgClr>
        </a:patt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AEBDB-D9DA-4056-8841-9609ACBB2294}">
      <dsp:nvSpPr>
        <dsp:cNvPr id="0" name=""/>
        <dsp:cNvSpPr/>
      </dsp:nvSpPr>
      <dsp:spPr>
        <a:xfrm>
          <a:off x="2760737" y="393896"/>
          <a:ext cx="3169894" cy="6934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Доход в порядке дарения</a:t>
          </a:r>
          <a:endParaRPr lang="ru-RU" sz="1700" b="1" kern="1200" dirty="0"/>
        </a:p>
      </dsp:txBody>
      <dsp:txXfrm>
        <a:off x="2794587" y="427746"/>
        <a:ext cx="3102194" cy="625714"/>
      </dsp:txXfrm>
    </dsp:sp>
    <dsp:sp modelId="{2F71DE2A-19AA-4F4C-B1D8-C8B992BD461F}">
      <dsp:nvSpPr>
        <dsp:cNvPr id="0" name=""/>
        <dsp:cNvSpPr/>
      </dsp:nvSpPr>
      <dsp:spPr>
        <a:xfrm>
          <a:off x="1579033" y="1323662"/>
          <a:ext cx="3169894" cy="6934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Доход от сдачи имущества в аренду</a:t>
          </a:r>
          <a:endParaRPr lang="ru-RU" sz="1700" b="1" kern="1200" dirty="0"/>
        </a:p>
      </dsp:txBody>
      <dsp:txXfrm>
        <a:off x="1612883" y="1357512"/>
        <a:ext cx="3102194" cy="625714"/>
      </dsp:txXfrm>
    </dsp:sp>
    <dsp:sp modelId="{34DF33BA-A5D5-4BEA-9480-6580312D42BD}">
      <dsp:nvSpPr>
        <dsp:cNvPr id="0" name=""/>
        <dsp:cNvSpPr/>
      </dsp:nvSpPr>
      <dsp:spPr>
        <a:xfrm>
          <a:off x="2629440" y="2234959"/>
          <a:ext cx="3169894" cy="6934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Доход от операций с ценными бумагами</a:t>
          </a:r>
          <a:endParaRPr lang="ru-RU" sz="1700" b="1" kern="1200" dirty="0"/>
        </a:p>
      </dsp:txBody>
      <dsp:txXfrm>
        <a:off x="2663290" y="2268809"/>
        <a:ext cx="3102194" cy="625714"/>
      </dsp:txXfrm>
    </dsp:sp>
    <dsp:sp modelId="{354D16D8-65DA-4B03-8E28-76B6FA604F8B}">
      <dsp:nvSpPr>
        <dsp:cNvPr id="0" name=""/>
        <dsp:cNvSpPr/>
      </dsp:nvSpPr>
      <dsp:spPr>
        <a:xfrm>
          <a:off x="1644681" y="3151189"/>
          <a:ext cx="3169894" cy="6934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Доходы от продажи иного имущества</a:t>
          </a:r>
          <a:endParaRPr lang="ru-RU" sz="1700" b="1" kern="1200" dirty="0"/>
        </a:p>
      </dsp:txBody>
      <dsp:txXfrm>
        <a:off x="1678531" y="3185039"/>
        <a:ext cx="3102194" cy="625714"/>
      </dsp:txXfrm>
    </dsp:sp>
    <dsp:sp modelId="{3D6A9F3B-FB7D-40D6-98F4-9ED1FC80F684}">
      <dsp:nvSpPr>
        <dsp:cNvPr id="0" name=""/>
        <dsp:cNvSpPr/>
      </dsp:nvSpPr>
      <dsp:spPr>
        <a:xfrm>
          <a:off x="2563792" y="4004685"/>
          <a:ext cx="3169894" cy="6934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Доходы от продажи недвижимого имущества</a:t>
          </a:r>
          <a:endParaRPr lang="ru-RU" sz="1700" b="1" kern="1200" dirty="0"/>
        </a:p>
      </dsp:txBody>
      <dsp:txXfrm>
        <a:off x="2597642" y="4038535"/>
        <a:ext cx="3102194" cy="6257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57DD0-FEDD-4F5E-8B97-08D116F3395C}">
      <dsp:nvSpPr>
        <dsp:cNvPr id="0" name=""/>
        <dsp:cNvSpPr/>
      </dsp:nvSpPr>
      <dsp:spPr>
        <a:xfrm>
          <a:off x="20623" y="-5508"/>
          <a:ext cx="6501604" cy="19168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76766" y="50635"/>
        <a:ext cx="4564414" cy="1804589"/>
      </dsp:txXfrm>
    </dsp:sp>
    <dsp:sp modelId="{771CE75B-96BD-4D53-8BD7-ECB4172D76D2}">
      <dsp:nvSpPr>
        <dsp:cNvPr id="0" name=""/>
        <dsp:cNvSpPr/>
      </dsp:nvSpPr>
      <dsp:spPr>
        <a:xfrm>
          <a:off x="780471" y="2106731"/>
          <a:ext cx="6286435" cy="189049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835842" y="2162102"/>
        <a:ext cx="3889983" cy="1779750"/>
      </dsp:txXfrm>
    </dsp:sp>
    <dsp:sp modelId="{7A27334C-60F0-4E59-AF89-8D6C7A669729}">
      <dsp:nvSpPr>
        <dsp:cNvPr id="0" name=""/>
        <dsp:cNvSpPr/>
      </dsp:nvSpPr>
      <dsp:spPr>
        <a:xfrm>
          <a:off x="5023711" y="1230728"/>
          <a:ext cx="1149386" cy="1149386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282323" y="1230728"/>
        <a:ext cx="632162" cy="8649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A28DC-5235-4FB3-8CDB-E7AAFC7729D3}">
      <dsp:nvSpPr>
        <dsp:cNvPr id="0" name=""/>
        <dsp:cNvSpPr/>
      </dsp:nvSpPr>
      <dsp:spPr>
        <a:xfrm>
          <a:off x="165872" y="63"/>
          <a:ext cx="2448208" cy="1468925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Стандартный</a:t>
          </a:r>
          <a:endParaRPr lang="ru-RU" sz="2000" b="1" kern="1200" dirty="0"/>
        </a:p>
      </dsp:txBody>
      <dsp:txXfrm>
        <a:off x="165872" y="63"/>
        <a:ext cx="2448208" cy="1468925"/>
      </dsp:txXfrm>
    </dsp:sp>
    <dsp:sp modelId="{52A11DB4-CFE3-4B09-ABE2-6E1B5A91F741}">
      <dsp:nvSpPr>
        <dsp:cNvPr id="0" name=""/>
        <dsp:cNvSpPr/>
      </dsp:nvSpPr>
      <dsp:spPr>
        <a:xfrm>
          <a:off x="2858902" y="63"/>
          <a:ext cx="2448208" cy="1468925"/>
        </a:xfrm>
        <a:prstGeom prst="rect">
          <a:avLst/>
        </a:prstGeom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bg1"/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Социальный</a:t>
          </a:r>
          <a:endParaRPr lang="ru-RU" sz="2000" b="1" kern="1200" dirty="0"/>
        </a:p>
      </dsp:txBody>
      <dsp:txXfrm>
        <a:off x="2858902" y="63"/>
        <a:ext cx="2448208" cy="1468925"/>
      </dsp:txXfrm>
    </dsp:sp>
    <dsp:sp modelId="{EF6B0F28-83BB-42BC-B08B-81C799EBAEAF}">
      <dsp:nvSpPr>
        <dsp:cNvPr id="0" name=""/>
        <dsp:cNvSpPr/>
      </dsp:nvSpPr>
      <dsp:spPr>
        <a:xfrm>
          <a:off x="5551931" y="63"/>
          <a:ext cx="2448208" cy="14689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Инвестиционный</a:t>
          </a:r>
          <a:endParaRPr lang="ru-RU" sz="2000" b="1" kern="1200" dirty="0"/>
        </a:p>
      </dsp:txBody>
      <dsp:txXfrm>
        <a:off x="5551931" y="63"/>
        <a:ext cx="2448208" cy="1468925"/>
      </dsp:txXfrm>
    </dsp:sp>
    <dsp:sp modelId="{EDEF2CDE-0B67-479E-80AE-291AD013BBD2}">
      <dsp:nvSpPr>
        <dsp:cNvPr id="0" name=""/>
        <dsp:cNvSpPr/>
      </dsp:nvSpPr>
      <dsp:spPr>
        <a:xfrm>
          <a:off x="129491" y="1728557"/>
          <a:ext cx="2448208" cy="1468925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Профессиональный</a:t>
          </a:r>
          <a:endParaRPr lang="ru-RU" sz="2000" b="1" kern="1200" dirty="0"/>
        </a:p>
      </dsp:txBody>
      <dsp:txXfrm>
        <a:off x="129491" y="1728557"/>
        <a:ext cx="2448208" cy="1468925"/>
      </dsp:txXfrm>
    </dsp:sp>
    <dsp:sp modelId="{AB5E9862-AC3E-4A26-B11E-D2E93F79FB05}">
      <dsp:nvSpPr>
        <dsp:cNvPr id="0" name=""/>
        <dsp:cNvSpPr/>
      </dsp:nvSpPr>
      <dsp:spPr>
        <a:xfrm>
          <a:off x="2858902" y="1713809"/>
          <a:ext cx="2448208" cy="14689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Имущественный</a:t>
          </a:r>
          <a:endParaRPr lang="ru-RU" sz="2000" b="1" kern="1200" dirty="0"/>
        </a:p>
      </dsp:txBody>
      <dsp:txXfrm>
        <a:off x="2858902" y="1713809"/>
        <a:ext cx="2448208" cy="1468925"/>
      </dsp:txXfrm>
    </dsp:sp>
    <dsp:sp modelId="{0A146F06-68A7-41DB-94BA-678D82F8D33B}">
      <dsp:nvSpPr>
        <dsp:cNvPr id="0" name=""/>
        <dsp:cNvSpPr/>
      </dsp:nvSpPr>
      <dsp:spPr>
        <a:xfrm>
          <a:off x="5551931" y="1713809"/>
          <a:ext cx="2448208" cy="1468925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Перенос на будущие периоды убытков от операций с ЦБ, обращающимися на организованном рынке</a:t>
          </a:r>
          <a:endParaRPr lang="ru-RU" sz="1600" b="1" kern="1200" dirty="0"/>
        </a:p>
      </dsp:txBody>
      <dsp:txXfrm>
        <a:off x="5551931" y="1713809"/>
        <a:ext cx="2448208" cy="1468925"/>
      </dsp:txXfrm>
    </dsp:sp>
    <dsp:sp modelId="{2BC7FD6C-32A5-4FF3-8D63-F6F81CC4960B}">
      <dsp:nvSpPr>
        <dsp:cNvPr id="0" name=""/>
        <dsp:cNvSpPr/>
      </dsp:nvSpPr>
      <dsp:spPr>
        <a:xfrm>
          <a:off x="2858902" y="3427555"/>
          <a:ext cx="2448208" cy="14689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Перенос на будущие периоды убытков от  участия в инвестиционном товариществе</a:t>
          </a:r>
          <a:endParaRPr lang="ru-RU" sz="1600" b="1" kern="1200" dirty="0"/>
        </a:p>
      </dsp:txBody>
      <dsp:txXfrm>
        <a:off x="2858902" y="3427555"/>
        <a:ext cx="2448208" cy="1468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725488" y="741363"/>
            <a:ext cx="5346700" cy="370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>
                <a:sym typeface="Noteworthy Bold" charset="0"/>
              </a:rPr>
              <a:t>Click to edit Master text styles</a:t>
            </a:r>
          </a:p>
          <a:p>
            <a:pPr lvl="1"/>
            <a:r>
              <a:rPr lang="ru-RU" noProof="0" smtClean="0">
                <a:sym typeface="Noteworthy Bold" charset="0"/>
              </a:rPr>
              <a:t>Second level</a:t>
            </a:r>
          </a:p>
          <a:p>
            <a:pPr lvl="2"/>
            <a:r>
              <a:rPr lang="ru-RU" noProof="0" smtClean="0">
                <a:sym typeface="Noteworthy Bold" charset="0"/>
              </a:rPr>
              <a:t>Third level</a:t>
            </a:r>
          </a:p>
          <a:p>
            <a:pPr lvl="3"/>
            <a:r>
              <a:rPr lang="ru-RU" noProof="0" smtClean="0">
                <a:sym typeface="Noteworthy Bold" charset="0"/>
              </a:rPr>
              <a:t>Fourth level</a:t>
            </a:r>
          </a:p>
          <a:p>
            <a:pPr lvl="4"/>
            <a:r>
              <a:rPr lang="ru-RU" noProof="0" smtClean="0">
                <a:sym typeface="Noteworthy Bold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7914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5613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/>
      </a:defRPr>
    </a:lvl1pPr>
    <a:lvl2pPr marL="341313" algn="l" defTabSz="455613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/>
      </a:defRPr>
    </a:lvl2pPr>
    <a:lvl3pPr marL="684213" algn="l" defTabSz="455613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/>
      </a:defRPr>
    </a:lvl3pPr>
    <a:lvl4pPr marL="1027113" algn="l" defTabSz="455613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/>
      </a:defRPr>
    </a:lvl4pPr>
    <a:lvl5pPr marL="1370013" algn="l" defTabSz="455613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/>
      </a:defRPr>
    </a:lvl5pPr>
    <a:lvl6pPr marL="2285855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26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98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69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378406"/>
            <a:ext cx="2946400" cy="49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8951" indent="-28806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52233" indent="-23044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13127" indent="-23044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74019" indent="-23044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34912" indent="-230447" defTabSz="10498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95806" indent="-230447" defTabSz="10498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56699" indent="-230447" defTabSz="10498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917593" indent="-230447" defTabSz="10498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49814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49814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85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99044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3363691"/>
            <a:ext cx="8420100" cy="1470025"/>
          </a:xfrm>
        </p:spPr>
        <p:txBody>
          <a:bodyPr>
            <a:normAutofit/>
          </a:bodyPr>
          <a:lstStyle>
            <a:lvl1pPr>
              <a:defRPr sz="5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4865834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900" b="0">
                <a:solidFill>
                  <a:schemeClr val="bg1"/>
                </a:solidFill>
                <a:latin typeface="+mj-lt"/>
              </a:defRPr>
            </a:lvl1pPr>
            <a:lvl2pPr marL="47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19" indent="0">
              <a:buNone/>
              <a:defRPr sz="2900"/>
            </a:lvl2pPr>
            <a:lvl3pPr marL="957838" indent="0">
              <a:buNone/>
              <a:defRPr sz="2500"/>
            </a:lvl3pPr>
            <a:lvl4pPr marL="1436757" indent="0">
              <a:buNone/>
              <a:defRPr sz="2100"/>
            </a:lvl4pPr>
            <a:lvl5pPr marL="1915677" indent="0">
              <a:buNone/>
              <a:defRPr sz="2100"/>
            </a:lvl5pPr>
            <a:lvl6pPr marL="2394596" indent="0">
              <a:buNone/>
              <a:defRPr sz="2100"/>
            </a:lvl6pPr>
            <a:lvl7pPr marL="2873515" indent="0">
              <a:buNone/>
              <a:defRPr sz="2100"/>
            </a:lvl7pPr>
            <a:lvl8pPr marL="3352434" indent="0">
              <a:buNone/>
              <a:defRPr sz="2100"/>
            </a:lvl8pPr>
            <a:lvl9pPr marL="3831353" indent="0">
              <a:buNone/>
              <a:defRPr sz="21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D0563-9A32-4154-9080-FD932944B4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116AE-E42F-4B9F-A8F3-D0D4AC4A01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99465" y="303213"/>
            <a:ext cx="2605485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9574" y="303213"/>
            <a:ext cx="7654791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7AA2-894D-4288-A8A7-12E2A5131D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348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904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19850" y="5127625"/>
            <a:ext cx="1001713" cy="376238"/>
          </a:xfrm>
          <a:prstGeom prst="rect">
            <a:avLst/>
          </a:prstGeom>
          <a:noFill/>
          <a:ln>
            <a:noFill/>
          </a:ln>
          <a:extLst/>
        </p:spPr>
        <p:txBody>
          <a:bodyPr lIns="83969" tIns="41985" rIns="83969" bIns="41985"/>
          <a:lstStyle>
            <a:lvl1pPr eaLnBrk="0" hangingPunct="0"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42950" indent="-285750" eaLnBrk="0" hangingPunct="0"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43000" indent="-228600" eaLnBrk="0" hangingPunct="0"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600200" indent="-228600" eaLnBrk="0" hangingPunct="0"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057400" indent="-228600" eaLnBrk="0" hangingPunct="0"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514600" indent="-228600" defTabSz="58261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971800" indent="-228600" defTabSz="58261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3429000" indent="-228600" defTabSz="58261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3886200" indent="-228600" defTabSz="58261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eaLnBrk="1" hangingPunct="1">
              <a:defRPr/>
            </a:pP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89" y="1606871"/>
            <a:ext cx="7930745" cy="4829253"/>
          </a:xfrm>
        </p:spPr>
        <p:txBody>
          <a:bodyPr/>
          <a:lstStyle>
            <a:lvl1pPr marL="333837" indent="0">
              <a:buFontTx/>
              <a:buNone/>
              <a:defRPr b="1">
                <a:latin typeface="+mj-lt"/>
              </a:defRPr>
            </a:lvl1pPr>
            <a:lvl2pPr marL="330921" indent="2916">
              <a:defRPr>
                <a:latin typeface="+mj-lt"/>
              </a:defRPr>
            </a:lvl2pPr>
            <a:lvl3pPr marL="577289" indent="-239079">
              <a:tabLst/>
              <a:defRPr>
                <a:latin typeface="+mj-lt"/>
              </a:defRPr>
            </a:lvl3pPr>
            <a:lvl4pPr marL="0" indent="330921">
              <a:lnSpc>
                <a:spcPts val="1653"/>
              </a:lnSpc>
              <a:spcBef>
                <a:spcPts val="367"/>
              </a:spcBef>
              <a:defRPr>
                <a:latin typeface="+mj-lt"/>
              </a:defRPr>
            </a:lvl4pPr>
            <a:lvl5pPr>
              <a:lnSpc>
                <a:spcPts val="1653"/>
              </a:lnSpc>
              <a:spcBef>
                <a:spcPts val="367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91187" y="501071"/>
            <a:ext cx="7948625" cy="1105803"/>
          </a:xfrm>
        </p:spPr>
        <p:txBody>
          <a:bodyPr/>
          <a:lstStyle>
            <a:lvl1pPr marL="0" marR="0" indent="0" defTabSz="957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4FC34-1277-4CDD-9F9A-1D5AEF1A5D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4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89" y="1606871"/>
            <a:ext cx="7930745" cy="4829253"/>
          </a:xfrm>
        </p:spPr>
        <p:txBody>
          <a:bodyPr/>
          <a:lstStyle>
            <a:lvl1pPr marL="333837" indent="0">
              <a:buFontTx/>
              <a:buNone/>
              <a:defRPr b="1">
                <a:latin typeface="+mj-lt"/>
              </a:defRPr>
            </a:lvl1pPr>
            <a:lvl2pPr marL="333837" indent="0">
              <a:defRPr>
                <a:latin typeface="+mj-lt"/>
              </a:defRPr>
            </a:lvl2pPr>
            <a:lvl3pPr marL="577289" indent="-239079">
              <a:defRPr>
                <a:latin typeface="+mj-lt"/>
              </a:defRPr>
            </a:lvl3pPr>
            <a:lvl4pPr marL="0" indent="330921">
              <a:defRPr>
                <a:latin typeface="+mj-lt"/>
              </a:defRPr>
            </a:lvl4pPr>
            <a:lvl5pPr marL="1317852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90421" y="501071"/>
            <a:ext cx="7949392" cy="1105803"/>
          </a:xfrm>
        </p:spPr>
        <p:txBody>
          <a:bodyPr/>
          <a:lstStyle>
            <a:lvl1pPr marL="0" marR="0" indent="0" defTabSz="957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AD128-D4E9-4AC4-97CA-398B8B0AEC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4413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9" y="1012506"/>
            <a:ext cx="7930745" cy="202463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1189" y="3429720"/>
            <a:ext cx="7930745" cy="3006404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FCE9E-6CFF-4B53-906A-C842E3BA55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904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7" y="501068"/>
            <a:ext cx="7948625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91188" y="1606873"/>
            <a:ext cx="3922494" cy="469579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91176" y="1606873"/>
            <a:ext cx="3948639" cy="469579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7427E-71D1-4B67-BAC2-99CAAFDEC7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8" y="501067"/>
            <a:ext cx="8519512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1190" y="1606873"/>
            <a:ext cx="3980983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91190" y="2174876"/>
            <a:ext cx="3980983" cy="42612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53003" y="1606873"/>
            <a:ext cx="3886809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53003" y="2188098"/>
            <a:ext cx="3886809" cy="424802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86D6D-5FC0-4FED-A1D8-A110903CA3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904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8" y="501068"/>
            <a:ext cx="851951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4823F-7A5E-42C0-AB42-23BBCC289C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74125" y="5872163"/>
            <a:ext cx="614363" cy="654050"/>
          </a:xfrm>
        </p:spPr>
        <p:txBody>
          <a:bodyPr/>
          <a:lstStyle>
            <a:lvl1pPr algn="ctr">
              <a:defRPr sz="25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10CCF05F-2EC6-4012-9342-6CD2461FB6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0A8BB-4502-492B-B03C-25580B2BE3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84238" y="490538"/>
            <a:ext cx="7954962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4" tIns="47892" rIns="95784" bIns="478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84238" y="1600200"/>
            <a:ext cx="7954962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 defTabSz="584163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 defTabSz="584163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17000" y="6042025"/>
            <a:ext cx="671513" cy="631825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>
            <a:lvl1pPr algn="ctr" defTabSz="584163">
              <a:lnSpc>
                <a:spcPts val="2204"/>
              </a:lnSpc>
              <a:defRPr sz="25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EE00338-6D4B-4BFC-B1E4-D22BBD0C32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48" r:id="rId6"/>
    <p:sldLayoutId id="2147483954" r:id="rId7"/>
    <p:sldLayoutId id="2147483955" r:id="rId8"/>
    <p:sldLayoutId id="2147483947" r:id="rId9"/>
    <p:sldLayoutId id="2147483946" r:id="rId10"/>
    <p:sldLayoutId id="2147483945" r:id="rId11"/>
    <p:sldLayoutId id="2147483944" r:id="rId12"/>
    <p:sldLayoutId id="2147483956" r:id="rId13"/>
  </p:sldLayoutIdLst>
  <p:txStyles>
    <p:titleStyle>
      <a:lvl1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2pPr>
      <a:lvl3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3pPr>
      <a:lvl4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4pPr>
      <a:lvl5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5pPr>
      <a:lvl6pPr marL="4572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6pPr>
      <a:lvl7pPr marL="9144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7pPr>
      <a:lvl8pPr marL="13716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8pPr>
      <a:lvl9pPr marL="18288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9pPr>
    </p:titleStyle>
    <p:bodyStyle>
      <a:lvl1pPr marL="333375" indent="-333375" algn="l" defTabSz="957263" rtl="0" eaLnBrk="0" fontAlgn="base" hangingPunct="0">
        <a:spcBef>
          <a:spcPct val="20000"/>
        </a:spcBef>
        <a:spcAft>
          <a:spcPct val="0"/>
        </a:spcAft>
        <a:buFont typeface="+mj-lt"/>
        <a:defRPr sz="3300" kern="1200">
          <a:solidFill>
            <a:srgbClr val="005AA9"/>
          </a:solidFill>
          <a:latin typeface="+mj-lt"/>
          <a:ea typeface="+mn-ea"/>
          <a:cs typeface="+mn-cs"/>
        </a:defRPr>
      </a:lvl1pPr>
      <a:lvl2pPr marL="333375" indent="12382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defRPr sz="2200" kern="1200">
          <a:solidFill>
            <a:srgbClr val="504F53"/>
          </a:solidFill>
          <a:latin typeface="+mj-lt"/>
          <a:ea typeface="+mn-ea"/>
          <a:cs typeface="+mn-cs"/>
        </a:defRPr>
      </a:lvl2pPr>
      <a:lvl3pPr marL="654050" indent="-23812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70000" algn="just" defTabSz="957263" rtl="0" eaLnBrk="0" fontAlgn="base" hangingPunct="0">
        <a:lnSpc>
          <a:spcPts val="1650"/>
        </a:lnSpc>
        <a:spcBef>
          <a:spcPts val="363"/>
        </a:spcBef>
        <a:spcAft>
          <a:spcPct val="0"/>
        </a:spcAft>
        <a:buFont typeface="Arial" charset="0"/>
        <a:defRPr sz="1500" kern="1200">
          <a:solidFill>
            <a:srgbClr val="504F53"/>
          </a:solidFill>
          <a:latin typeface="+mj-lt"/>
          <a:ea typeface="+mn-ea"/>
          <a:cs typeface="+mn-cs"/>
        </a:defRPr>
      </a:lvl4pPr>
      <a:lvl5pPr marL="1317625" indent="511175" algn="l" defTabSz="957263" rtl="0" eaLnBrk="0" fontAlgn="base" hangingPunct="0">
        <a:lnSpc>
          <a:spcPts val="1650"/>
        </a:lnSpc>
        <a:spcBef>
          <a:spcPts val="363"/>
        </a:spcBef>
        <a:spcAft>
          <a:spcPct val="0"/>
        </a:spcAft>
        <a:buFont typeface="Arial" charset="0"/>
        <a:defRPr sz="1300" kern="1200">
          <a:solidFill>
            <a:srgbClr val="8D8C90"/>
          </a:solidFill>
          <a:latin typeface="+mj-lt"/>
          <a:ea typeface="+mn-ea"/>
          <a:cs typeface="+mn-cs"/>
        </a:defRPr>
      </a:lvl5pPr>
      <a:lvl6pPr marL="2634055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75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94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13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9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8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7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7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6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15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34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53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11.png"/><Relationship Id="rId5" Type="http://schemas.openxmlformats.org/officeDocument/2006/relationships/diagramColors" Target="../diagrams/colors3.xml"/><Relationship Id="rId10" Type="http://schemas.openxmlformats.org/officeDocument/2006/relationships/image" Target="../media/image10.jpe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110" y="4781739"/>
            <a:ext cx="526477" cy="194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852" y="245573"/>
            <a:ext cx="1188250" cy="12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83827" y="166577"/>
            <a:ext cx="9517760" cy="6557517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6" tIns="47888" rIns="95776" bIns="47888" anchor="ctr"/>
          <a:lstStyle/>
          <a:p>
            <a:endParaRPr lang="ru-RU" sz="1900" dirty="0">
              <a:solidFill>
                <a:srgbClr val="104E72"/>
              </a:solidFill>
              <a:cs typeface="Arial" pitchFamily="34" charset="0"/>
            </a:endParaRPr>
          </a:p>
        </p:txBody>
      </p:sp>
      <p:sp>
        <p:nvSpPr>
          <p:cNvPr id="9" name="TextBox 42"/>
          <p:cNvSpPr txBox="1">
            <a:spLocks noChangeArrowheads="1"/>
          </p:cNvSpPr>
          <p:nvPr/>
        </p:nvSpPr>
        <p:spPr bwMode="auto">
          <a:xfrm>
            <a:off x="1310000" y="6207984"/>
            <a:ext cx="7352707" cy="481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76" tIns="47888" rIns="95776" bIns="47888">
            <a:spAutoFit/>
          </a:bodyPr>
          <a:lstStyle/>
          <a:p>
            <a:pPr algn="ctr" defTabSz="957422">
              <a:defRPr/>
            </a:pPr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charset="0"/>
              </a:rPr>
              <a:t>2022</a:t>
            </a:r>
            <a:endParaRPr lang="ru-RU" sz="2500" b="1" dirty="0">
              <a:solidFill>
                <a:schemeClr val="bg1">
                  <a:lumMod val="50000"/>
                </a:schemeClr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2" name="TextBox 42"/>
          <p:cNvSpPr txBox="1">
            <a:spLocks noChangeArrowheads="1"/>
          </p:cNvSpPr>
          <p:nvPr/>
        </p:nvSpPr>
        <p:spPr bwMode="auto">
          <a:xfrm>
            <a:off x="428212" y="4509120"/>
            <a:ext cx="9116285" cy="1377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47" tIns="41974" rIns="83947" bIns="4197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«Правоприменительная практика по соблюдению налогового законодательства при декларировании доходов физическими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лицами»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66" y="192201"/>
            <a:ext cx="125200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442074" y="192201"/>
            <a:ext cx="6031206" cy="915750"/>
          </a:xfrm>
          <a:prstGeom prst="rect">
            <a:avLst/>
          </a:prstGeom>
        </p:spPr>
        <p:txBody>
          <a:bodyPr wrap="square" lIns="83933" tIns="41967" rIns="83933" bIns="41967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Реформа контрольно-надзорной деятельности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992560" y="2204864"/>
            <a:ext cx="8253921" cy="1687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770" tIns="42891" rIns="85770" bIns="4289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400" dirty="0">
                <a:solidFill>
                  <a:srgbClr val="104E72"/>
                </a:solidFill>
                <a:latin typeface="Calibri" pitchFamily="34" charset="0"/>
                <a:cs typeface="Arial" pitchFamily="34" charset="0"/>
              </a:rPr>
              <a:t>Заместитель руководителя </a:t>
            </a:r>
            <a:r>
              <a:rPr lang="ru-RU" sz="2400" dirty="0" smtClean="0">
                <a:solidFill>
                  <a:srgbClr val="104E72"/>
                </a:solidFill>
                <a:latin typeface="Calibri" pitchFamily="34" charset="0"/>
                <a:cs typeface="Arial" pitchFamily="34" charset="0"/>
              </a:rPr>
              <a:t>Управления</a:t>
            </a:r>
          </a:p>
          <a:p>
            <a:pPr algn="ctr" eaLnBrk="1" hangingPunct="1"/>
            <a:r>
              <a:rPr lang="ru-RU" sz="2400" dirty="0" smtClean="0">
                <a:solidFill>
                  <a:srgbClr val="104E72"/>
                </a:solidFill>
                <a:latin typeface="Calibri" pitchFamily="34" charset="0"/>
                <a:cs typeface="Arial" pitchFamily="34" charset="0"/>
              </a:rPr>
              <a:t>ФНС </a:t>
            </a:r>
            <a:r>
              <a:rPr lang="ru-RU" sz="2400" dirty="0">
                <a:solidFill>
                  <a:srgbClr val="104E72"/>
                </a:solidFill>
                <a:latin typeface="Calibri" pitchFamily="34" charset="0"/>
                <a:cs typeface="Arial" pitchFamily="34" charset="0"/>
              </a:rPr>
              <a:t>России </a:t>
            </a:r>
            <a:r>
              <a:rPr lang="ru-RU" sz="2400" dirty="0" smtClean="0">
                <a:solidFill>
                  <a:srgbClr val="104E72"/>
                </a:solidFill>
                <a:latin typeface="Calibri" pitchFamily="34" charset="0"/>
                <a:cs typeface="Arial" pitchFamily="34" charset="0"/>
              </a:rPr>
              <a:t>по Ханты–Мансийскому </a:t>
            </a:r>
            <a:r>
              <a:rPr lang="ru-RU" sz="2400" dirty="0">
                <a:solidFill>
                  <a:srgbClr val="104E72"/>
                </a:solidFill>
                <a:latin typeface="Calibri" pitchFamily="34" charset="0"/>
                <a:cs typeface="Arial" pitchFamily="34" charset="0"/>
              </a:rPr>
              <a:t>автономному </a:t>
            </a:r>
            <a:endParaRPr lang="ru-RU" sz="2400" dirty="0" smtClean="0">
              <a:solidFill>
                <a:srgbClr val="104E72"/>
              </a:solidFill>
              <a:latin typeface="Calibri" pitchFamily="34" charset="0"/>
              <a:cs typeface="Arial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rgbClr val="104E72"/>
                </a:solidFill>
                <a:latin typeface="Calibri" pitchFamily="34" charset="0"/>
                <a:cs typeface="Arial" pitchFamily="34" charset="0"/>
              </a:rPr>
              <a:t>округу — </a:t>
            </a:r>
            <a:r>
              <a:rPr lang="ru-RU" sz="2400" dirty="0">
                <a:solidFill>
                  <a:srgbClr val="104E72"/>
                </a:solidFill>
                <a:latin typeface="Calibri" pitchFamily="34" charset="0"/>
                <a:cs typeface="Arial" pitchFamily="34" charset="0"/>
              </a:rPr>
              <a:t>Югре</a:t>
            </a:r>
          </a:p>
          <a:p>
            <a:pPr algn="ctr" eaLnBrk="1" hangingPunct="1"/>
            <a:r>
              <a:rPr lang="ru-RU" sz="3200" b="1" dirty="0" smtClean="0">
                <a:solidFill>
                  <a:srgbClr val="104E72"/>
                </a:solidFill>
                <a:latin typeface="Calibri" pitchFamily="34" charset="0"/>
                <a:cs typeface="Arial" pitchFamily="34" charset="0"/>
              </a:rPr>
              <a:t>Зиновьева Ольга Николаевна</a:t>
            </a:r>
            <a:endParaRPr lang="ru-RU" sz="3200" b="1" dirty="0">
              <a:solidFill>
                <a:srgbClr val="104E72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43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04739" y="2780928"/>
            <a:ext cx="8012018" cy="31683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/>
              <a:t>Срок сдачи декларации 3-НДФЛ </a:t>
            </a:r>
            <a:r>
              <a:rPr lang="ru-RU" sz="2800" dirty="0" smtClean="0"/>
              <a:t>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04 мая 2022 года</a:t>
            </a:r>
          </a:p>
          <a:p>
            <a:pPr algn="ctr"/>
            <a:r>
              <a:rPr lang="ru-RU" sz="1700" i="1" dirty="0" smtClean="0"/>
              <a:t>На тех, кто хочет получить налоговые вычеты </a:t>
            </a:r>
          </a:p>
          <a:p>
            <a:pPr algn="ctr"/>
            <a:r>
              <a:rPr lang="ru-RU" sz="1700" i="1" dirty="0" smtClean="0"/>
              <a:t>указанный срок не распространяется</a:t>
            </a:r>
          </a:p>
          <a:p>
            <a:r>
              <a:rPr lang="ru-RU" sz="2800" dirty="0" smtClean="0"/>
              <a:t>Срок </a:t>
            </a:r>
            <a:r>
              <a:rPr lang="ru-RU" sz="2800" dirty="0"/>
              <a:t>уплаты налога </a:t>
            </a:r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15 </a:t>
            </a:r>
            <a:r>
              <a:rPr lang="ru-RU" sz="2800" dirty="0">
                <a:solidFill>
                  <a:srgbClr val="FF0000"/>
                </a:solidFill>
              </a:rPr>
              <a:t>июля </a:t>
            </a:r>
            <a:r>
              <a:rPr lang="ru-RU" sz="2800" dirty="0" smtClean="0">
                <a:solidFill>
                  <a:srgbClr val="FF0000"/>
                </a:solidFill>
              </a:rPr>
              <a:t>2022 </a:t>
            </a:r>
            <a:r>
              <a:rPr lang="ru-RU" sz="2800" dirty="0">
                <a:solidFill>
                  <a:srgbClr val="FF0000"/>
                </a:solidFill>
              </a:rPr>
              <a:t>года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758280" y="548679"/>
            <a:ext cx="8587208" cy="936105"/>
          </a:xfrm>
          <a:prstGeom prst="roundRect">
            <a:avLst/>
          </a:prstGeom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5784" tIns="47892" rIns="95784" bIns="47892" numCol="1" rtlCol="0" anchor="ctr" anchorCtr="0" compatLnSpc="1">
            <a:prstTxWarp prst="textNoShape">
              <a:avLst/>
            </a:prstTxWarp>
          </a:bodyPr>
          <a:lstStyle>
            <a:lvl1pPr marL="0" marR="0" indent="0" algn="l" defTabSz="957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tabLst/>
              <a:defRPr sz="5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330921" indent="2916" algn="l" defTabSz="957263" rtl="0" eaLnBrk="0" fontAlgn="base" hangingPunct="0">
              <a:lnSpc>
                <a:spcPts val="4775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sz="39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577289" indent="-239079" algn="l" defTabSz="957263" rtl="0" eaLnBrk="0" fontAlgn="base" hangingPunct="0">
              <a:lnSpc>
                <a:spcPts val="4775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tabLst/>
              <a:defRPr sz="39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0" indent="330921" algn="l" defTabSz="957263" rtl="0" eaLnBrk="0" fontAlgn="base" hangingPunct="0">
              <a:lnSpc>
                <a:spcPts val="4775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sz="39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17625" indent="511175" algn="l" defTabSz="957263" rtl="0" eaLnBrk="0" fontAlgn="base" hangingPunct="0">
              <a:lnSpc>
                <a:spcPts val="4775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sz="39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indent="-239460" algn="l" defTabSz="957263" rtl="0" eaLnBrk="1" fontAlgn="base" latinLnBrk="0" hangingPunct="1">
              <a:lnSpc>
                <a:spcPts val="4775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39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indent="-239460" algn="l" defTabSz="957263" rtl="0" eaLnBrk="1" fontAlgn="base" latinLnBrk="0" hangingPunct="1">
              <a:lnSpc>
                <a:spcPts val="4775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39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indent="-239460" algn="l" defTabSz="957263" rtl="0" eaLnBrk="1" fontAlgn="base" latinLnBrk="0" hangingPunct="1">
              <a:lnSpc>
                <a:spcPts val="4775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39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indent="-239460" algn="l" defTabSz="957263" rtl="0" eaLnBrk="1" fontAlgn="base" latinLnBrk="0" hangingPunct="1">
              <a:lnSpc>
                <a:spcPts val="4775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39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 smtClean="0"/>
              <a:t>Порядок и сроки предоставления</a:t>
            </a:r>
          </a:p>
          <a:p>
            <a:pPr algn="ctr"/>
            <a:r>
              <a:rPr lang="ru-RU" sz="2800" dirty="0" smtClean="0"/>
              <a:t> декларации 3-НДФЛ</a:t>
            </a:r>
            <a:endParaRPr lang="ru-RU" sz="2800" dirty="0"/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017000" y="6042025"/>
            <a:ext cx="671513" cy="631825"/>
          </a:xfrm>
        </p:spPr>
        <p:txBody>
          <a:bodyPr/>
          <a:lstStyle/>
          <a:p>
            <a:pPr>
              <a:defRPr/>
            </a:pPr>
            <a:fld id="{1F7D483C-B650-4B9E-8229-9FE6A7848E85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1232" y="4597114"/>
            <a:ext cx="1677542" cy="133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6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64568" y="692696"/>
            <a:ext cx="7948625" cy="24482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>
                <a:solidFill>
                  <a:srgbClr val="005AA9"/>
                </a:solidFill>
                <a:ea typeface="+mj-ea"/>
                <a:cs typeface="+mj-cs"/>
                <a:sym typeface="Helvetica Light"/>
              </a:rPr>
              <a:t>Не забывайте декларировать свои доходы и вовремя платить </a:t>
            </a:r>
            <a:r>
              <a:rPr lang="ru-RU" sz="4400" dirty="0" smtClean="0">
                <a:solidFill>
                  <a:srgbClr val="005AA9"/>
                </a:solidFill>
                <a:ea typeface="+mj-ea"/>
                <a:cs typeface="+mj-cs"/>
                <a:sym typeface="Helvetica Light"/>
              </a:rPr>
              <a:t>налоги!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400" dirty="0"/>
          </a:p>
        </p:txBody>
      </p:sp>
      <p:pic>
        <p:nvPicPr>
          <p:cNvPr id="10242" name="Picture 2" descr="C:\Users\8600-90-310\Desktop\картинки для презентации\картинки для презентации\28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296" y="2132856"/>
            <a:ext cx="13420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56656" y="4803229"/>
            <a:ext cx="684611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Благодарю за внимание!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017000" y="6042025"/>
            <a:ext cx="671513" cy="631825"/>
          </a:xfrm>
        </p:spPr>
        <p:txBody>
          <a:bodyPr/>
          <a:lstStyle/>
          <a:p>
            <a:pPr>
              <a:defRPr/>
            </a:pPr>
            <a:fld id="{1F7D483C-B650-4B9E-8229-9FE6A7848E85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41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017000" y="6042025"/>
            <a:ext cx="671513" cy="631825"/>
          </a:xfrm>
        </p:spPr>
        <p:txBody>
          <a:bodyPr/>
          <a:lstStyle/>
          <a:p>
            <a:pPr>
              <a:defRPr/>
            </a:pPr>
            <a:fld id="{1F7D483C-B650-4B9E-8229-9FE6A7848E85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776536" y="651620"/>
            <a:ext cx="8616231" cy="828253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Статья </a:t>
            </a:r>
            <a:r>
              <a:rPr lang="ru-RU" sz="3200" b="1" dirty="0"/>
              <a:t>57 Конституции Российской Федерации</a:t>
            </a:r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64568" y="620688"/>
            <a:ext cx="7488832" cy="4320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5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39864441"/>
              </p:ext>
            </p:extLst>
          </p:nvPr>
        </p:nvGraphicFramePr>
        <p:xfrm>
          <a:off x="1296213" y="1412776"/>
          <a:ext cx="747846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450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017000" y="6042025"/>
            <a:ext cx="671513" cy="631825"/>
          </a:xfrm>
        </p:spPr>
        <p:txBody>
          <a:bodyPr/>
          <a:lstStyle/>
          <a:p>
            <a:pPr>
              <a:defRPr/>
            </a:pPr>
            <a:fld id="{1F7D483C-B650-4B9E-8229-9FE6A7848E85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776535" y="638609"/>
            <a:ext cx="8616231" cy="828253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 smtClean="0"/>
          </a:p>
          <a:p>
            <a:pPr algn="ctr"/>
            <a:r>
              <a:rPr lang="ru-RU" sz="4400" b="1" dirty="0" smtClean="0"/>
              <a:t>Суть «налога»</a:t>
            </a:r>
            <a:endParaRPr lang="ru-RU" sz="4400" b="1" dirty="0"/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08584" y="620688"/>
            <a:ext cx="7488832" cy="4320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5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717749406"/>
              </p:ext>
            </p:extLst>
          </p:nvPr>
        </p:nvGraphicFramePr>
        <p:xfrm>
          <a:off x="1296213" y="1412776"/>
          <a:ext cx="747846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921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338575"/>
              </p:ext>
            </p:extLst>
          </p:nvPr>
        </p:nvGraphicFramePr>
        <p:xfrm>
          <a:off x="890588" y="1606550"/>
          <a:ext cx="7931150" cy="482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825672" y="568030"/>
            <a:ext cx="8616231" cy="91675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064568" y="599581"/>
            <a:ext cx="8208912" cy="72008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defTabSz="1043056" fontAlgn="auto">
              <a:spcAft>
                <a:spcPts val="0"/>
              </a:spcAft>
            </a:pPr>
            <a:r>
              <a:rPr lang="ru-RU" sz="28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Итоги дополнительного привлечения </a:t>
            </a:r>
            <a:endParaRPr lang="ru-RU" sz="2800" b="1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ctr" defTabSz="1043056" fontAlgn="auto"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физических </a:t>
            </a:r>
            <a:r>
              <a:rPr lang="ru-RU" sz="28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лиц 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к декларированию 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017000" y="6042025"/>
            <a:ext cx="671513" cy="631825"/>
          </a:xfrm>
        </p:spPr>
        <p:txBody>
          <a:bodyPr/>
          <a:lstStyle/>
          <a:p>
            <a:pPr>
              <a:defRPr/>
            </a:pPr>
            <a:fld id="{1F7D483C-B650-4B9E-8229-9FE6A7848E85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04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Объект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08550"/>
              </p:ext>
            </p:extLst>
          </p:nvPr>
        </p:nvGraphicFramePr>
        <p:xfrm>
          <a:off x="1136576" y="1556792"/>
          <a:ext cx="7272808" cy="4876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Picture 8" descr="http://10v10.ru/images/services/2993839_0.jpe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895" y="2889584"/>
            <a:ext cx="2879222" cy="206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рцэо.рф/wp-content/uploads/2015/09/salehome.p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551" y="4723811"/>
            <a:ext cx="2205909" cy="2082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vashamashina.ru/images/nalog-s-prodazhi-mashiny-1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68" y="4437112"/>
            <a:ext cx="2241609" cy="1511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404" y="1374014"/>
            <a:ext cx="2351062" cy="1665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7D483C-B650-4B9E-8229-9FE6A7848E85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727330" y="567831"/>
            <a:ext cx="8616231" cy="80618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843705" y="620688"/>
            <a:ext cx="8383082" cy="64807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92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92704" y="682306"/>
            <a:ext cx="8856984" cy="577233"/>
          </a:xfrm>
          <a:prstGeom prst="rect">
            <a:avLst/>
          </a:prstGeom>
          <a:noFill/>
        </p:spPr>
        <p:txBody>
          <a:bodyPr wrap="square" lIns="83969" tIns="41985" rIns="83969" bIns="41985">
            <a:sp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ea typeface="Helvetica Light"/>
                <a:cs typeface="Arial" pitchFamily="34" charset="0"/>
                <a:sym typeface="Helvetica Light"/>
              </a:rPr>
              <a:t>Структура декларируемых доходов</a:t>
            </a:r>
          </a:p>
        </p:txBody>
      </p:sp>
      <p:pic>
        <p:nvPicPr>
          <p:cNvPr id="1032" name="Picture 8" descr="http://ilintsy.vin.inler.net/files/news_images/e3a17381cb47f50eac3ac61ec417c0332e4087d3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20" y="2132856"/>
            <a:ext cx="2559475" cy="1789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50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017000" y="6042025"/>
            <a:ext cx="671513" cy="631825"/>
          </a:xfrm>
        </p:spPr>
        <p:txBody>
          <a:bodyPr/>
          <a:lstStyle/>
          <a:p>
            <a:pPr>
              <a:defRPr/>
            </a:pPr>
            <a:fld id="{1F7D483C-B650-4B9E-8229-9FE6A7848E85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727330" y="620688"/>
            <a:ext cx="8616231" cy="864096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Порядок уплаты налога при невозможности его удержания </a:t>
            </a:r>
            <a:r>
              <a:rPr lang="ru-RU" sz="2800" b="1" dirty="0"/>
              <a:t>налоговым </a:t>
            </a:r>
            <a:r>
              <a:rPr lang="ru-RU" sz="2800" b="1" dirty="0" smtClean="0"/>
              <a:t>агентом</a:t>
            </a:r>
            <a:endParaRPr lang="ru-RU" sz="2800" b="1" dirty="0"/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238509281"/>
              </p:ext>
            </p:extLst>
          </p:nvPr>
        </p:nvGraphicFramePr>
        <p:xfrm>
          <a:off x="1831106" y="1916832"/>
          <a:ext cx="7226349" cy="3929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000672" y="1988840"/>
            <a:ext cx="5809846" cy="158417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lvl="0" defTabSz="1043056" fontAlgn="auto"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+mn-lt"/>
                <a:cs typeface="Arial" pitchFamily="34" charset="0"/>
              </a:rPr>
              <a:t>Налоговые органы будут направлять налогоплательщикам уведомления на уплату сумм НДФЛ, </a:t>
            </a:r>
            <a:endParaRPr lang="ru-RU" sz="2400" dirty="0" smtClean="0">
              <a:solidFill>
                <a:schemeClr val="tx1"/>
              </a:solidFill>
              <a:latin typeface="+mn-lt"/>
              <a:cs typeface="Arial" pitchFamily="34" charset="0"/>
            </a:endParaRPr>
          </a:p>
          <a:p>
            <a:pPr lvl="0" defTabSz="1043056" fontAlgn="auto"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не </a:t>
            </a:r>
            <a:r>
              <a:rPr lang="ru-RU" sz="2400" dirty="0">
                <a:solidFill>
                  <a:schemeClr val="tx1"/>
                </a:solidFill>
                <a:latin typeface="+mn-lt"/>
                <a:cs typeface="Arial" pitchFamily="34" charset="0"/>
              </a:rPr>
              <a:t>удержанных налоговыми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агентами</a:t>
            </a:r>
            <a:endParaRPr lang="ru-RU" sz="24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92760" y="4221088"/>
            <a:ext cx="5616624" cy="158417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defTabSz="1043056" fontAlgn="auto">
              <a:lnSpc>
                <a:spcPct val="120000"/>
              </a:lnSpc>
              <a:spcAft>
                <a:spcPts val="0"/>
              </a:spcAft>
            </a:pPr>
            <a:r>
              <a:rPr lang="ru-RU" sz="9600" dirty="0">
                <a:solidFill>
                  <a:schemeClr val="tx1"/>
                </a:solidFill>
                <a:latin typeface="+mn-lt"/>
                <a:cs typeface="Arial" pitchFamily="34" charset="0"/>
              </a:rPr>
              <a:t>Установлен срок уплаты </a:t>
            </a:r>
            <a:r>
              <a:rPr lang="ru-RU" sz="9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физическими </a:t>
            </a:r>
            <a:r>
              <a:rPr lang="ru-RU" sz="9600" dirty="0">
                <a:solidFill>
                  <a:schemeClr val="tx1"/>
                </a:solidFill>
                <a:latin typeface="+mn-lt"/>
                <a:cs typeface="Arial" pitchFamily="34" charset="0"/>
              </a:rPr>
              <a:t>лицами налога на доходы </a:t>
            </a:r>
            <a:endParaRPr lang="ru-RU" sz="9600" dirty="0" smtClean="0">
              <a:solidFill>
                <a:schemeClr val="tx1"/>
              </a:solidFill>
              <a:latin typeface="+mn-lt"/>
              <a:cs typeface="Arial" pitchFamily="34" charset="0"/>
            </a:endParaRPr>
          </a:p>
          <a:p>
            <a:pPr defTabSz="1043056" fontAlgn="auto">
              <a:lnSpc>
                <a:spcPct val="120000"/>
              </a:lnSpc>
              <a:spcAft>
                <a:spcPts val="0"/>
              </a:spcAft>
            </a:pPr>
            <a:r>
              <a:rPr lang="ru-RU" sz="9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не </a:t>
            </a:r>
            <a:r>
              <a:rPr lang="ru-RU" sz="9600" dirty="0">
                <a:solidFill>
                  <a:schemeClr val="tx1"/>
                </a:solidFill>
                <a:latin typeface="+mn-lt"/>
                <a:cs typeface="Arial" pitchFamily="34" charset="0"/>
              </a:rPr>
              <a:t>позднее </a:t>
            </a:r>
            <a:r>
              <a:rPr lang="ru-RU" sz="9600" b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1 ДЕКАБРЯ </a:t>
            </a:r>
            <a:r>
              <a:rPr lang="ru-RU" sz="9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на </a:t>
            </a:r>
            <a:r>
              <a:rPr lang="ru-RU" sz="9600" dirty="0">
                <a:solidFill>
                  <a:schemeClr val="tx1"/>
                </a:solidFill>
                <a:latin typeface="+mn-lt"/>
                <a:cs typeface="Arial" pitchFamily="34" charset="0"/>
              </a:rPr>
              <a:t>основании уведомления об </a:t>
            </a:r>
            <a:r>
              <a:rPr lang="ru-RU" sz="9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уплате налога </a:t>
            </a:r>
            <a:endParaRPr lang="ru-RU" sz="9600" dirty="0">
              <a:solidFill>
                <a:schemeClr val="tx1"/>
              </a:solidFill>
              <a:latin typeface="+mn-lt"/>
              <a:cs typeface="Arial" pitchFamily="34" charset="0"/>
            </a:endParaRPr>
          </a:p>
          <a:p>
            <a:pPr marL="0" marR="0" indent="0" algn="l" defTabSz="1043056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137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Блок-схема: дисплей 24"/>
          <p:cNvSpPr/>
          <p:nvPr/>
        </p:nvSpPr>
        <p:spPr>
          <a:xfrm>
            <a:off x="617891" y="3157719"/>
            <a:ext cx="5472608" cy="936104"/>
          </a:xfrm>
          <a:prstGeom prst="flowChartDisplay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дисплей 25"/>
          <p:cNvSpPr/>
          <p:nvPr/>
        </p:nvSpPr>
        <p:spPr>
          <a:xfrm>
            <a:off x="645121" y="4328086"/>
            <a:ext cx="5472608" cy="936104"/>
          </a:xfrm>
          <a:prstGeom prst="flowChartDisplay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дисплей 26"/>
          <p:cNvSpPr/>
          <p:nvPr/>
        </p:nvSpPr>
        <p:spPr>
          <a:xfrm>
            <a:off x="821507" y="5480248"/>
            <a:ext cx="5472608" cy="936104"/>
          </a:xfrm>
          <a:prstGeom prst="flowChartDisplay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7D483C-B650-4B9E-8229-9FE6A7848E85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4" name="Заголовок 3"/>
          <p:cNvSpPr txBox="1">
            <a:spLocks/>
          </p:cNvSpPr>
          <p:nvPr/>
        </p:nvSpPr>
        <p:spPr bwMode="auto">
          <a:xfrm>
            <a:off x="920552" y="548681"/>
            <a:ext cx="8496943" cy="936104"/>
          </a:xfrm>
          <a:prstGeom prst="roundRect">
            <a:avLst/>
          </a:prstGeom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5784" tIns="47892" rIns="95784" bIns="47892" numCol="1" rtlCol="0" anchor="ctr" anchorCtr="0" compatLnSpc="1">
            <a:prstTxWarp prst="textNoShape">
              <a:avLst/>
            </a:prstTxWarp>
          </a:bodyPr>
          <a:lstStyle>
            <a:lvl1pPr marL="0" marR="0" indent="0" algn="l" defTabSz="957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defTabSz="957263" rtl="0" eaLnBrk="0" fontAlgn="base" hangingPunct="0">
              <a:lnSpc>
                <a:spcPts val="4775"/>
              </a:lnSpc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defTabSz="957263" rtl="0" eaLnBrk="0" fontAlgn="base" hangingPunct="0">
              <a:lnSpc>
                <a:spcPts val="4775"/>
              </a:lnSpc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defTabSz="957263" rtl="0" eaLnBrk="0" fontAlgn="base" hangingPunct="0">
              <a:lnSpc>
                <a:spcPts val="4775"/>
              </a:lnSpc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defTabSz="957263" rtl="0" eaLnBrk="0" fontAlgn="base" hangingPunct="0">
              <a:lnSpc>
                <a:spcPts val="4775"/>
              </a:lnSpc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defTabSz="957263" rtl="0" fontAlgn="base">
              <a:lnSpc>
                <a:spcPts val="4775"/>
              </a:lnSpc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defTabSz="957263" rtl="0" fontAlgn="base">
              <a:lnSpc>
                <a:spcPts val="4775"/>
              </a:lnSpc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defTabSz="957263" rtl="0" fontAlgn="base">
              <a:lnSpc>
                <a:spcPts val="4775"/>
              </a:lnSpc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defTabSz="957263" rtl="0" fontAlgn="base">
              <a:lnSpc>
                <a:spcPts val="4775"/>
              </a:lnSpc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900" dirty="0" smtClean="0"/>
              <a:t>Семьи с детьми (не менее  двух) освобождаются от налогообложения при продаже квартиры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11" name="Блок-схема: дисплей 10"/>
          <p:cNvSpPr/>
          <p:nvPr/>
        </p:nvSpPr>
        <p:spPr>
          <a:xfrm>
            <a:off x="632520" y="1997621"/>
            <a:ext cx="5472608" cy="936104"/>
          </a:xfrm>
          <a:prstGeom prst="flowChartDisplay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129642" y="2131368"/>
            <a:ext cx="4687454" cy="64807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algn="ctr" defTabSz="1043056" fontAlgn="auto">
              <a:spcAft>
                <a:spcPts val="0"/>
              </a:spcAft>
            </a:pPr>
            <a:r>
              <a:rPr lang="ru-RU" sz="8000" dirty="0"/>
              <a:t>приобрели в собственность другое жилье с большей площадью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57811" y="3287080"/>
            <a:ext cx="2952328" cy="4320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5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22095" y="3271827"/>
            <a:ext cx="4471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возраст детей до 18 лет (или до 24 лет, если ребенок учится очно);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85521" y="4377849"/>
            <a:ext cx="4744580" cy="83657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defTabSz="1043056" fontAlgn="auto">
              <a:spcAft>
                <a:spcPts val="0"/>
              </a:spcAft>
            </a:pPr>
            <a:r>
              <a:rPr lang="ru-RU" sz="2000" dirty="0">
                <a:solidFill>
                  <a:schemeClr val="tx1"/>
                </a:solidFill>
              </a:rPr>
              <a:t>кадастровая стоимость проданного жилого помещения не превышает 50 млн рублей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24608" y="5480248"/>
            <a:ext cx="4869507" cy="94645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defTabSz="1043056" fontAlgn="auto">
              <a:spcAft>
                <a:spcPts val="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При продаже </a:t>
            </a:r>
            <a:r>
              <a:rPr lang="ru-RU" sz="1600" dirty="0" smtClean="0">
                <a:solidFill>
                  <a:schemeClr val="tx1"/>
                </a:solidFill>
              </a:rPr>
              <a:t>налогоплательщику и членам семьи </a:t>
            </a:r>
            <a:r>
              <a:rPr lang="ru-RU" sz="1600" dirty="0">
                <a:solidFill>
                  <a:schemeClr val="tx1"/>
                </a:solidFill>
              </a:rPr>
              <a:t>не принадлежит в </a:t>
            </a:r>
            <a:r>
              <a:rPr lang="ru-RU" sz="1600" dirty="0" smtClean="0">
                <a:solidFill>
                  <a:schemeClr val="tx1"/>
                </a:solidFill>
              </a:rPr>
              <a:t>совокупности более </a:t>
            </a:r>
            <a:r>
              <a:rPr lang="ru-RU" sz="1600" dirty="0" smtClean="0">
                <a:solidFill>
                  <a:schemeClr val="tx1"/>
                </a:solidFill>
              </a:rPr>
              <a:t>50% другого </a:t>
            </a:r>
            <a:r>
              <a:rPr lang="ru-RU" sz="1600" dirty="0" smtClean="0">
                <a:solidFill>
                  <a:schemeClr val="tx1"/>
                </a:solidFill>
              </a:rPr>
              <a:t>жилья, </a:t>
            </a:r>
            <a:r>
              <a:rPr lang="ru-RU" sz="1600" dirty="0" smtClean="0">
                <a:solidFill>
                  <a:schemeClr val="tx1"/>
                </a:solidFill>
              </a:rPr>
              <a:t>общая площадь которого больше приобретаемого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681192" y="2873693"/>
            <a:ext cx="2088232" cy="23407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670873" y="3159320"/>
            <a:ext cx="2088231" cy="202863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77500" lnSpcReduction="20000"/>
          </a:bodyPr>
          <a:lstStyle/>
          <a:p>
            <a:pPr algn="ctr" defTabSz="1043056" fontAlgn="auto">
              <a:spcAft>
                <a:spcPts val="0"/>
              </a:spcAft>
            </a:pP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Новое жилье должно быть приобретено либо в тот же год, либо  </a:t>
            </a:r>
            <a:r>
              <a:rPr lang="ru-RU" sz="2000" b="1" dirty="0" smtClean="0"/>
              <a:t>до </a:t>
            </a:r>
            <a:r>
              <a:rPr lang="ru-RU" sz="2000" b="1" dirty="0">
                <a:solidFill>
                  <a:srgbClr val="FF0000"/>
                </a:solidFill>
              </a:rPr>
              <a:t>30 апреля </a:t>
            </a:r>
            <a:r>
              <a:rPr lang="ru-RU" sz="2000" b="1" dirty="0"/>
              <a:t>года, следующего за годом продажи жилого помещения</a:t>
            </a:r>
          </a:p>
          <a:p>
            <a:pPr defTabSz="1043056" fontAlgn="auto">
              <a:spcAft>
                <a:spcPts val="0"/>
              </a:spcAft>
            </a:pPr>
            <a:endParaRPr kumimoji="0" lang="ru-RU" sz="1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67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6282430" y="2239946"/>
            <a:ext cx="2626685" cy="3024336"/>
            <a:chOff x="4808983" y="2954697"/>
            <a:chExt cx="3794118" cy="3024336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4808983" y="2993181"/>
              <a:ext cx="3794117" cy="294736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53000" y="2954697"/>
              <a:ext cx="3650101" cy="3024336"/>
            </a:xfrm>
            <a:prstGeom prst="rect">
              <a:avLst/>
            </a:prstGeom>
          </p:spPr>
          <p:txBody>
            <a:bodyPr vert="horz" wrap="square" lIns="104306" tIns="52153" rIns="104306" bIns="52153" rtlCol="0" anchor="ctr">
              <a:normAutofit/>
            </a:bodyPr>
            <a:lstStyle/>
            <a:p>
              <a:pPr marL="0" marR="0" indent="0" algn="l" defTabSz="1043056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900" b="1" i="0" u="non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endParaRPr>
            </a:p>
          </p:txBody>
        </p:sp>
      </p:grp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7D483C-B650-4B9E-8229-9FE6A7848E85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2432720" y="2008019"/>
            <a:ext cx="3705954" cy="129916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Меньше 1 000 000 рублей</a:t>
            </a:r>
          </a:p>
        </p:txBody>
      </p:sp>
      <p:pic>
        <p:nvPicPr>
          <p:cNvPr id="13" name="Picture 4" descr="http://рцэо.рф/wp-content/uploads/2015/09/salehome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91" y="1838552"/>
            <a:ext cx="1735570" cy="1638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872880" y="3429000"/>
            <a:ext cx="4824536" cy="180020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2432720" y="3988302"/>
            <a:ext cx="3705954" cy="122413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Меньше 250 </a:t>
            </a:r>
            <a:r>
              <a:rPr lang="ru-RU" sz="2000" dirty="0"/>
              <a:t>000 рублей</a:t>
            </a:r>
            <a:endParaRPr lang="ru-RU" sz="2000" dirty="0" smtClean="0"/>
          </a:p>
        </p:txBody>
      </p:sp>
      <p:sp>
        <p:nvSpPr>
          <p:cNvPr id="12" name="Заголовок 22"/>
          <p:cNvSpPr txBox="1">
            <a:spLocks/>
          </p:cNvSpPr>
          <p:nvPr/>
        </p:nvSpPr>
        <p:spPr bwMode="auto">
          <a:xfrm>
            <a:off x="889720" y="653672"/>
            <a:ext cx="8525914" cy="849199"/>
          </a:xfrm>
          <a:prstGeom prst="flowChartAlternateProcess">
            <a:avLst/>
          </a:prstGeom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5784" tIns="47892" rIns="95784" bIns="47892" numCol="1" rtlCol="0" anchor="ctr" anchorCtr="0" compatLnSpc="1">
            <a:prstTxWarp prst="textNoShape">
              <a:avLst/>
            </a:prstTxWarp>
          </a:bodyPr>
          <a:lstStyle>
            <a:lvl1pPr marL="0" marR="0" indent="0" algn="l" defTabSz="957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defTabSz="957263" rtl="0" eaLnBrk="0" fontAlgn="base" hangingPunct="0">
              <a:lnSpc>
                <a:spcPts val="4775"/>
              </a:lnSpc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defTabSz="957263" rtl="0" eaLnBrk="0" fontAlgn="base" hangingPunct="0">
              <a:lnSpc>
                <a:spcPts val="4775"/>
              </a:lnSpc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defTabSz="957263" rtl="0" eaLnBrk="0" fontAlgn="base" hangingPunct="0">
              <a:lnSpc>
                <a:spcPts val="4775"/>
              </a:lnSpc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defTabSz="957263" rtl="0" eaLnBrk="0" fontAlgn="base" hangingPunct="0">
              <a:lnSpc>
                <a:spcPts val="4775"/>
              </a:lnSpc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defTabSz="957263" rtl="0" fontAlgn="base">
              <a:lnSpc>
                <a:spcPts val="4775"/>
              </a:lnSpc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defTabSz="957263" rtl="0" fontAlgn="base">
              <a:lnSpc>
                <a:spcPts val="4775"/>
              </a:lnSpc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defTabSz="957263" rtl="0" fontAlgn="base">
              <a:lnSpc>
                <a:spcPts val="4775"/>
              </a:lnSpc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defTabSz="957263" rtl="0" fontAlgn="base">
              <a:lnSpc>
                <a:spcPts val="4775"/>
              </a:lnSpc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200" smtClean="0"/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10494" y="715125"/>
            <a:ext cx="8381898" cy="72629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000" b="1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Продажа недорогого имущества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Picture 6" descr="http://www.vashamashina.ru/images/nalog-s-prodazhi-mashiny-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71" y="3757187"/>
            <a:ext cx="2241609" cy="1511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1300-03-017\Desktop\2080268302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287" y="3140968"/>
            <a:ext cx="2322973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191618" y="2390314"/>
            <a:ext cx="2595420" cy="5626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Нет обязанности предоставлять</a:t>
            </a:r>
          </a:p>
        </p:txBody>
      </p:sp>
    </p:spTree>
    <p:extLst>
      <p:ext uri="{BB962C8B-B14F-4D97-AF65-F5344CB8AC3E}">
        <p14:creationId xmlns:p14="http://schemas.microsoft.com/office/powerpoint/2010/main" val="136745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7D483C-B650-4B9E-8229-9FE6A7848E85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819435" y="620688"/>
            <a:ext cx="8616231" cy="828253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 smtClean="0"/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36576" y="764704"/>
            <a:ext cx="8064896" cy="5040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Виды налоговых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вычетов по НДФЛ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Схема 1">
            <a:hlinkClick r:id="" action="ppaction://noaction" highlightClick="1"/>
          </p:cNvPr>
          <p:cNvGraphicFramePr/>
          <p:nvPr>
            <p:extLst>
              <p:ext uri="{D42A27DB-BD31-4B8C-83A1-F6EECF244321}">
                <p14:modId xmlns:p14="http://schemas.microsoft.com/office/powerpoint/2010/main" val="878348349"/>
              </p:ext>
            </p:extLst>
          </p:nvPr>
        </p:nvGraphicFramePr>
        <p:xfrm>
          <a:off x="819435" y="1556792"/>
          <a:ext cx="8166013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721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18980</TotalTime>
  <Words>331</Words>
  <Application>Microsoft Office PowerPoint</Application>
  <PresentationFormat>Лист A4 (210x297 мм)</PresentationFormat>
  <Paragraphs>71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декларируемых доходов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Не забывайте декларировать свои доходы и вовремя платить налоги!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Факторный анализ причин снижения доначислений по выездным налоговым проверкам</dc:title>
  <dc:creator>Калугин Андрей Александрович</dc:creator>
  <cp:lastModifiedBy>Куклина Ксения Александровна</cp:lastModifiedBy>
  <cp:revision>470</cp:revision>
  <dcterms:modified xsi:type="dcterms:W3CDTF">2022-03-11T05:31:08Z</dcterms:modified>
</cp:coreProperties>
</file>